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61" r:id="rId5"/>
    <p:sldId id="259" r:id="rId6"/>
    <p:sldId id="280" r:id="rId7"/>
    <p:sldId id="260" r:id="rId8"/>
    <p:sldId id="262" r:id="rId9"/>
    <p:sldId id="278" r:id="rId10"/>
    <p:sldId id="279" r:id="rId11"/>
    <p:sldId id="263" r:id="rId12"/>
    <p:sldId id="264" r:id="rId13"/>
    <p:sldId id="271" r:id="rId14"/>
    <p:sldId id="274" r:id="rId15"/>
    <p:sldId id="269" r:id="rId16"/>
    <p:sldId id="270" r:id="rId17"/>
    <p:sldId id="275" r:id="rId18"/>
    <p:sldId id="276" r:id="rId19"/>
    <p:sldId id="277" r:id="rId20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E40117-B550-4E57-8A6E-8A861AE4D7D8}" v="612" dt="2022-09-07T14:47:28.573"/>
    <p1510:client id="{C3EE81A9-C87E-F183-D8E4-DA6DFE1BF929}" v="1282" dt="2022-09-08T11:11:09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="" xmlns:a16="http://schemas.microsoft.com/office/drawing/2014/main" id="{F9E6C38E-2ED7-429A-9D90-A233A4C675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6B56387C-372F-479E-B420-7EE98464DE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1F5A3-E045-48FB-8546-9FD8C794C384}" type="datetime1">
              <a:rPr lang="pl-PL" smtClean="0"/>
              <a:pPr/>
              <a:t>02.10.2024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242C3022-B39A-4C36-BC8E-249465C5E3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70C677BE-572B-435B-B0E1-9CDE074F56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465D8-B7BE-44B2-A8D0-4CC504F3281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7343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6C48F-C5D9-42D3-8737-B5446ACDBE6D}" type="datetime1">
              <a:rPr lang="pl-PL" smtClean="0"/>
              <a:pPr/>
              <a:t>02.10.2024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51586-3A37-40DA-983D-9C07B3D0B790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38264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51586-3A37-40DA-983D-9C07B3D0B790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303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=""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=""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=""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614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1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4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4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=""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=""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=""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=""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=""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=""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06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2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2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4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7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DC89B2F1-1E32-44DB-B50E-BEA1896CAD81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2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D0E80DA6-B971-46B7-B0D3-8581AE0B6ACB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82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2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amorzad.infor.pl/tematy/nauczyciel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Lenovo_10\Downloads\20240820%20E8_25%20Komunikat%20o%20dostosowaniach%20w_FIN-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0FA27539-4286-4FA8-9DA6-7CF237447C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12369" y="1079500"/>
            <a:ext cx="4078800" cy="2138400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3700" b="1" dirty="0">
                <a:latin typeface="Calibri"/>
                <a:cs typeface="Calibri"/>
              </a:rPr>
              <a:t>EGZAMIN ÓSMOKLASISTY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112369" y="4113213"/>
            <a:ext cx="40788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3200" b="1" dirty="0">
                <a:solidFill>
                  <a:srgbClr val="C00000"/>
                </a:solidFill>
                <a:latin typeface="Calibri"/>
                <a:cs typeface="Calibri"/>
              </a:rPr>
              <a:t>ROK SZKOLNY </a:t>
            </a:r>
            <a:r>
              <a:rPr lang="pl-PL" sz="3200" b="1" dirty="0" smtClean="0">
                <a:solidFill>
                  <a:srgbClr val="C00000"/>
                </a:solidFill>
                <a:latin typeface="Calibri"/>
                <a:cs typeface="Calibri"/>
              </a:rPr>
              <a:t>2024/2025</a:t>
            </a:r>
            <a:endParaRPr lang="pl-PL"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pic>
        <p:nvPicPr>
          <p:cNvPr id="4" name="Picture 3" descr="Arkusz papieru do testów i ołówek">
            <a:extLst>
              <a:ext uri="{FF2B5EF4-FFF2-40B4-BE49-F238E27FC236}">
                <a16:creationId xmlns="" xmlns:a16="http://schemas.microsoft.com/office/drawing/2014/main" id="{023EB50B-7378-EC52-8137-05F9B3285C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173" r="-5" b="-5"/>
          <a:stretch/>
        </p:blipFill>
        <p:spPr>
          <a:xfrm>
            <a:off x="20" y="10"/>
            <a:ext cx="6111518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C5E74535-9C0E-4211-B088-610AD56262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8881769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18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pl-PL" dirty="0" smtClean="0">
                <a:solidFill>
                  <a:schemeClr val="tx1"/>
                </a:solidFill>
              </a:rPr>
              <a:t> sytuacji kryzysowej lub traumatycznej,</a:t>
            </a:r>
          </a:p>
          <a:p>
            <a:r>
              <a:rPr lang="pl-PL" dirty="0">
                <a:solidFill>
                  <a:schemeClr val="tx1"/>
                </a:solidFill>
              </a:rPr>
              <a:t>m</a:t>
            </a:r>
            <a:r>
              <a:rPr lang="pl-PL" dirty="0" smtClean="0">
                <a:solidFill>
                  <a:schemeClr val="tx1"/>
                </a:solidFill>
              </a:rPr>
              <a:t>ający trudności adaptacyjne związane z wcześniejszym kształceniem za granicą,</a:t>
            </a:r>
          </a:p>
          <a:p>
            <a:r>
              <a:rPr lang="pl-PL" dirty="0">
                <a:solidFill>
                  <a:schemeClr val="tx1"/>
                </a:solidFill>
              </a:rPr>
              <a:t>z</a:t>
            </a:r>
            <a:r>
              <a:rPr lang="pl-PL" dirty="0" smtClean="0">
                <a:solidFill>
                  <a:schemeClr val="tx1"/>
                </a:solidFill>
              </a:rPr>
              <a:t> zaburzeniami komunikacji językowej,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obywatele Ukrainy (warunki + formy)</a:t>
            </a:r>
          </a:p>
          <a:p>
            <a:r>
              <a:rPr lang="pl-PL" dirty="0">
                <a:solidFill>
                  <a:schemeClr val="tx1"/>
                </a:solidFill>
              </a:rPr>
              <a:t>z</a:t>
            </a:r>
            <a:r>
              <a:rPr lang="pl-PL" dirty="0" smtClean="0">
                <a:solidFill>
                  <a:schemeClr val="tx1"/>
                </a:solidFill>
              </a:rPr>
              <a:t> zaburzeniami widzenia barw (warunki + formy). 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308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9B7B7ECA-79AA-8CEA-A860-FFA90777221F}"/>
              </a:ext>
            </a:extLst>
          </p:cNvPr>
          <p:cNvSpPr txBox="1"/>
          <p:nvPr/>
        </p:nvSpPr>
        <p:spPr>
          <a:xfrm>
            <a:off x="439948" y="195533"/>
            <a:ext cx="11383991" cy="54168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noProof="1">
                <a:latin typeface="Arial"/>
                <a:cs typeface="Arial"/>
              </a:rPr>
              <a:t>Dokumenty, na podstawie których przyznawane jest </a:t>
            </a:r>
            <a:r>
              <a:rPr lang="en-US" sz="2400" b="1" u="sng" noProof="1">
                <a:latin typeface="Arial"/>
                <a:cs typeface="Arial"/>
              </a:rPr>
              <a:t>dostosowanie formy lub warunków</a:t>
            </a:r>
            <a:r>
              <a:rPr lang="en-US" sz="2400" b="1" noProof="1">
                <a:latin typeface="Arial"/>
                <a:cs typeface="Arial"/>
              </a:rPr>
              <a:t> przeprowadzania egzaminu ósmoklasisty, to:</a:t>
            </a:r>
            <a:endParaRPr lang="en-US" sz="2000" noProof="1">
              <a:latin typeface="Avenir Next LT Pro"/>
              <a:cs typeface="Arial"/>
            </a:endParaRPr>
          </a:p>
          <a:p>
            <a:r>
              <a:rPr lang="en-US" noProof="1"/>
              <a:t/>
            </a:r>
            <a:br>
              <a:rPr lang="en-US" noProof="1"/>
            </a:br>
            <a:r>
              <a:rPr lang="en-US" sz="2000" noProof="1">
                <a:latin typeface="Arial"/>
                <a:cs typeface="Arial"/>
              </a:rPr>
              <a:t>1) </a:t>
            </a:r>
            <a:r>
              <a:rPr lang="en-US" sz="2000" u="sng" noProof="1">
                <a:latin typeface="Arial"/>
                <a:cs typeface="Arial"/>
              </a:rPr>
              <a:t>orzeczenie</a:t>
            </a:r>
            <a:r>
              <a:rPr lang="en-US" sz="2000" noProof="1">
                <a:latin typeface="Arial"/>
                <a:cs typeface="Arial"/>
              </a:rPr>
              <a:t> o potrzebie kształcenia specjalnego wydane ze względu na niepełnosprawność</a:t>
            </a:r>
            <a:r>
              <a:rPr lang="en-US" sz="2000" noProof="1"/>
              <a:t/>
            </a:r>
            <a:br>
              <a:rPr lang="en-US" sz="2000" noProof="1"/>
            </a:br>
            <a:r>
              <a:rPr lang="en-US" sz="2000" noProof="1">
                <a:latin typeface="Arial"/>
                <a:cs typeface="Arial"/>
              </a:rPr>
              <a:t>2) </a:t>
            </a:r>
            <a:r>
              <a:rPr lang="en-US" sz="2000" u="sng" noProof="1">
                <a:latin typeface="Arial"/>
                <a:cs typeface="Arial"/>
              </a:rPr>
              <a:t>orzeczenie</a:t>
            </a:r>
            <a:r>
              <a:rPr lang="en-US" sz="2000" noProof="1">
                <a:latin typeface="Arial"/>
                <a:cs typeface="Arial"/>
              </a:rPr>
              <a:t> o potrzebie kształcenia specjalnego wydane ze względu na niedostosowanie społeczne lub zagrożenie niedostosowaniem społecznym</a:t>
            </a:r>
            <a:r>
              <a:rPr lang="en-US" sz="2000" noProof="1"/>
              <a:t/>
            </a:r>
            <a:br>
              <a:rPr lang="en-US" sz="2000" noProof="1"/>
            </a:br>
            <a:r>
              <a:rPr lang="en-US" sz="2000" noProof="1">
                <a:latin typeface="Arial"/>
                <a:cs typeface="Arial"/>
              </a:rPr>
              <a:t>3) </a:t>
            </a:r>
            <a:r>
              <a:rPr lang="en-US" sz="2000" u="sng" noProof="1">
                <a:latin typeface="Arial"/>
                <a:cs typeface="Arial"/>
              </a:rPr>
              <a:t>orzeczenie</a:t>
            </a:r>
            <a:r>
              <a:rPr lang="en-US" sz="2000" noProof="1">
                <a:latin typeface="Arial"/>
                <a:cs typeface="Arial"/>
              </a:rPr>
              <a:t> o potrzebie indywidualnego nauczania</a:t>
            </a:r>
            <a:r>
              <a:rPr lang="en-US" sz="2000" noProof="1"/>
              <a:t/>
            </a:r>
            <a:br>
              <a:rPr lang="en-US" sz="2000" noProof="1"/>
            </a:br>
            <a:r>
              <a:rPr lang="en-US" sz="2000" noProof="1">
                <a:latin typeface="Arial"/>
                <a:cs typeface="Arial"/>
              </a:rPr>
              <a:t>4) </a:t>
            </a:r>
            <a:r>
              <a:rPr lang="en-US" sz="2000" u="sng" noProof="1">
                <a:latin typeface="Arial"/>
                <a:cs typeface="Arial"/>
              </a:rPr>
              <a:t>zaświadczenie</a:t>
            </a:r>
            <a:r>
              <a:rPr lang="en-US" sz="2000" noProof="1">
                <a:latin typeface="Arial"/>
                <a:cs typeface="Arial"/>
              </a:rPr>
              <a:t> o stanie zdrowia wydane przez lekarza</a:t>
            </a:r>
            <a:r>
              <a:rPr lang="en-US" sz="2000" noProof="1"/>
              <a:t/>
            </a:r>
            <a:br>
              <a:rPr lang="en-US" sz="2000" noProof="1"/>
            </a:br>
            <a:r>
              <a:rPr lang="en-US" sz="2000" noProof="1">
                <a:latin typeface="Arial"/>
                <a:cs typeface="Arial"/>
              </a:rPr>
              <a:t>5)</a:t>
            </a:r>
            <a:r>
              <a:rPr lang="en-US" sz="2000" b="1" noProof="1">
                <a:latin typeface="Arial"/>
                <a:cs typeface="Arial"/>
              </a:rPr>
              <a:t> </a:t>
            </a:r>
            <a:r>
              <a:rPr lang="en-US" sz="2000" b="1" u="sng" noProof="1">
                <a:latin typeface="Arial"/>
                <a:cs typeface="Arial"/>
              </a:rPr>
              <a:t>opinia</a:t>
            </a:r>
            <a:r>
              <a:rPr lang="en-US" sz="2000" b="1" noProof="1">
                <a:latin typeface="Arial"/>
                <a:cs typeface="Arial"/>
              </a:rPr>
              <a:t> poradni psychologiczno-pedagogicznej, w tym poradni specjalistycznej,o specyficznych trudnościach w uczeniu się, w tym z: dysleksją, dysgrafią, dysortografią, dyskalkulią</a:t>
            </a:r>
            <a:r>
              <a:rPr lang="en-US" sz="2000" b="1" noProof="1"/>
              <a:t/>
            </a:r>
            <a:br>
              <a:rPr lang="en-US" sz="2000" b="1" noProof="1"/>
            </a:br>
            <a:r>
              <a:rPr lang="en-US" sz="2000" noProof="1">
                <a:latin typeface="Arial"/>
                <a:cs typeface="Arial"/>
              </a:rPr>
              <a:t>6) </a:t>
            </a:r>
            <a:r>
              <a:rPr lang="en-US" sz="2000" b="1" u="sng" noProof="1">
                <a:latin typeface="Arial"/>
                <a:cs typeface="Arial"/>
              </a:rPr>
              <a:t>pozytywna opinia rady pedagogicznej </a:t>
            </a:r>
            <a:r>
              <a:rPr lang="en-US" sz="2000" noProof="1">
                <a:latin typeface="Arial"/>
                <a:cs typeface="Arial"/>
              </a:rPr>
              <a:t>w przypadku uczniów:</a:t>
            </a:r>
            <a:r>
              <a:rPr lang="en-US" sz="2000" noProof="1"/>
              <a:t/>
            </a:r>
            <a:br>
              <a:rPr lang="en-US" sz="2000" noProof="1"/>
            </a:br>
            <a:r>
              <a:rPr lang="en-US" sz="2000" noProof="1">
                <a:latin typeface="Arial"/>
                <a:cs typeface="Arial"/>
              </a:rPr>
              <a:t>a) </a:t>
            </a:r>
            <a:r>
              <a:rPr lang="en-US" sz="2000" noProof="1" smtClean="0">
                <a:latin typeface="Arial"/>
                <a:cs typeface="Arial"/>
              </a:rPr>
              <a:t>objętych </a:t>
            </a:r>
            <a:r>
              <a:rPr lang="en-US" sz="2000" noProof="1">
                <a:latin typeface="Arial"/>
                <a:cs typeface="Arial"/>
              </a:rPr>
              <a:t>pomocą psychologiczno-pedagogiczną w szkole ze względu na </a:t>
            </a:r>
            <a:r>
              <a:rPr lang="en-US" sz="2000" b="1" noProof="1" smtClean="0">
                <a:latin typeface="Arial"/>
                <a:cs typeface="Arial"/>
              </a:rPr>
              <a:t>trudności</a:t>
            </a:r>
            <a:r>
              <a:rPr lang="pl-PL" sz="2000" b="1" noProof="1"/>
              <a:t> </a:t>
            </a:r>
            <a:r>
              <a:rPr lang="en-US" sz="2000" b="1" noProof="1" smtClean="0">
                <a:latin typeface="Arial"/>
                <a:cs typeface="Arial"/>
              </a:rPr>
              <a:t>adaptacyjne </a:t>
            </a:r>
            <a:r>
              <a:rPr lang="en-US" sz="2000" noProof="1">
                <a:latin typeface="Arial"/>
                <a:cs typeface="Arial"/>
              </a:rPr>
              <a:t>związane z wcześniejszym kształceniem za granicą, </a:t>
            </a:r>
            <a:r>
              <a:rPr lang="en-US" sz="2000" b="1" noProof="1">
                <a:latin typeface="Arial"/>
                <a:cs typeface="Arial"/>
              </a:rPr>
              <a:t>zaburzenia komunikacji językowej </a:t>
            </a:r>
            <a:r>
              <a:rPr lang="en-US" sz="2000" noProof="1">
                <a:latin typeface="Arial"/>
                <a:cs typeface="Arial"/>
              </a:rPr>
              <a:t>lub </a:t>
            </a:r>
            <a:r>
              <a:rPr lang="en-US" sz="2000" b="1" noProof="1">
                <a:latin typeface="Arial"/>
                <a:cs typeface="Arial"/>
              </a:rPr>
              <a:t>sytuację kryzysową lub traumatyczną</a:t>
            </a:r>
            <a:r>
              <a:rPr lang="en-US" sz="2000" noProof="1"/>
              <a:t/>
            </a:r>
            <a:br>
              <a:rPr lang="en-US" sz="2000" noProof="1"/>
            </a:br>
            <a:r>
              <a:rPr lang="en-US" sz="2000" noProof="1">
                <a:latin typeface="Arial"/>
                <a:cs typeface="Arial"/>
              </a:rPr>
              <a:t>b) </a:t>
            </a:r>
            <a:r>
              <a:rPr lang="en-US" sz="2000" b="1" noProof="1" smtClean="0">
                <a:latin typeface="Arial"/>
                <a:cs typeface="Arial"/>
              </a:rPr>
              <a:t>cudzoziemców</a:t>
            </a:r>
            <a:r>
              <a:rPr lang="en-US" sz="2000" noProof="1">
                <a:latin typeface="Arial"/>
                <a:cs typeface="Arial"/>
              </a:rPr>
              <a:t>, którym ograniczona znajomość języka polskiego utrudnia zrozumienie czytanego tekstu</a:t>
            </a:r>
            <a:endParaRPr lang="en-US" sz="2000" noProof="1"/>
          </a:p>
        </p:txBody>
      </p:sp>
    </p:spTree>
    <p:extLst>
      <p:ext uri="{BB962C8B-B14F-4D97-AF65-F5344CB8AC3E}">
        <p14:creationId xmlns:p14="http://schemas.microsoft.com/office/powerpoint/2010/main" val="13864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863A15A-7783-38E4-4A72-13F2B23B4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u="sng" dirty="0">
                <a:latin typeface="Calibri"/>
                <a:cs typeface="Calibri"/>
              </a:rPr>
              <a:t>NAJWAŻNIEJSZE TERMINY</a:t>
            </a:r>
            <a:r>
              <a:rPr lang="pl-PL" b="1" dirty="0">
                <a:latin typeface="Calibri"/>
                <a:cs typeface="Calibri"/>
              </a:rPr>
              <a:t> 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09F6389-4479-48EE-A4E2-4B1944F41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59410" indent="-359410"/>
            <a:r>
              <a:rPr lang="pl-PL" b="1" u="sng" dirty="0">
                <a:solidFill>
                  <a:schemeClr val="tx1"/>
                </a:solidFill>
                <a:ea typeface="+mn-lt"/>
                <a:cs typeface="+mn-lt"/>
              </a:rPr>
              <a:t>Zaświadczenie o stanie zdrowia dziecka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  przedkłada się dyrektorowi szkoły nie później niż do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l-PL" b="1" dirty="0" smtClean="0">
                <a:solidFill>
                  <a:schemeClr val="tx1"/>
                </a:solidFill>
                <a:ea typeface="+mn-lt"/>
                <a:cs typeface="+mn-lt"/>
              </a:rPr>
              <a:t>15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października </a:t>
            </a:r>
            <a:r>
              <a:rPr lang="pl-PL" b="1" dirty="0" smtClean="0">
                <a:solidFill>
                  <a:schemeClr val="tx1"/>
                </a:solidFill>
                <a:ea typeface="+mn-lt"/>
                <a:cs typeface="+mn-lt"/>
              </a:rPr>
              <a:t>2024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r.</a:t>
            </a:r>
          </a:p>
          <a:p>
            <a:pPr marL="359410" indent="-359410"/>
            <a:r>
              <a:rPr lang="pl-PL" b="1" u="sng" dirty="0">
                <a:solidFill>
                  <a:srgbClr val="FF0000"/>
                </a:solidFill>
                <a:ea typeface="+mn-lt"/>
                <a:cs typeface="+mn-lt"/>
              </a:rPr>
              <a:t>Opinię poradni psychologiczno-pedagogicznej</a:t>
            </a:r>
            <a:r>
              <a:rPr lang="pl-PL" b="1" dirty="0">
                <a:solidFill>
                  <a:srgbClr val="FF0000"/>
                </a:solidFill>
                <a:ea typeface="+mn-lt"/>
                <a:cs typeface="+mn-lt"/>
              </a:rPr>
              <a:t>, w tym poradni specjalistycznej, o specyficznych trudnościach w uczeniu się, przedkłada się dyrektorowi szkoły nie później niż do </a:t>
            </a:r>
            <a:r>
              <a:rPr lang="pl-PL" b="1" dirty="0" smtClean="0">
                <a:solidFill>
                  <a:schemeClr val="tx1"/>
                </a:solidFill>
                <a:ea typeface="+mn-lt"/>
                <a:cs typeface="+mn-lt"/>
              </a:rPr>
              <a:t>15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października </a:t>
            </a:r>
            <a:r>
              <a:rPr lang="pl-PL" b="1" dirty="0" smtClean="0">
                <a:solidFill>
                  <a:schemeClr val="tx1"/>
                </a:solidFill>
                <a:ea typeface="+mn-lt"/>
                <a:cs typeface="+mn-lt"/>
              </a:rPr>
              <a:t>2024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r.</a:t>
            </a:r>
          </a:p>
          <a:p>
            <a:pPr marL="359410" indent="-359410"/>
            <a:endParaRPr lang="pl-PL" b="1" dirty="0">
              <a:solidFill>
                <a:srgbClr val="000000">
                  <a:alpha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29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9A9F4A35-1B23-9990-9859-1EA855D45817}"/>
              </a:ext>
            </a:extLst>
          </p:cNvPr>
          <p:cNvSpPr txBox="1"/>
          <p:nvPr/>
        </p:nvSpPr>
        <p:spPr>
          <a:xfrm>
            <a:off x="1200151" y="819150"/>
            <a:ext cx="9655627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200" noProof="1"/>
              <a:t>Dyrektor szkoły lub upoważniony przez niego </a:t>
            </a:r>
            <a:r>
              <a:rPr lang="en-US" sz="3200" noProof="1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nauczyciel</a:t>
            </a:r>
            <a:r>
              <a:rPr lang="en-US" sz="3200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noProof="1"/>
              <a:t>informuje na piśmie rodziców ucznia, o </a:t>
            </a:r>
            <a:r>
              <a:rPr lang="en-US" sz="3200" b="1" noProof="1"/>
              <a:t>wskazanym przez radę pedagogiczną sposobie lub sposobach dostosowania warunków lub formy przeprowadzania egzaminu ósmoklasisty </a:t>
            </a:r>
            <a:r>
              <a:rPr lang="en-US" sz="3200" noProof="1"/>
              <a:t>do jego potrzeb edukacyjnych i możliwości psychofizycznych, nie później niż do dnia </a:t>
            </a:r>
            <a:r>
              <a:rPr lang="en-US" sz="3200" b="1" noProof="1" smtClean="0">
                <a:solidFill>
                  <a:srgbClr val="FF0000"/>
                </a:solidFill>
              </a:rPr>
              <a:t>2</a:t>
            </a:r>
            <a:r>
              <a:rPr lang="pl-PL" sz="3200" b="1" noProof="1">
                <a:solidFill>
                  <a:srgbClr val="FF0000"/>
                </a:solidFill>
              </a:rPr>
              <a:t>0</a:t>
            </a:r>
            <a:r>
              <a:rPr lang="en-US" sz="3200" b="1" noProof="1" smtClean="0">
                <a:solidFill>
                  <a:srgbClr val="FF0000"/>
                </a:solidFill>
              </a:rPr>
              <a:t> </a:t>
            </a:r>
            <a:r>
              <a:rPr lang="en-US" sz="3200" b="1" noProof="1">
                <a:solidFill>
                  <a:srgbClr val="FF0000"/>
                </a:solidFill>
              </a:rPr>
              <a:t>listopada </a:t>
            </a:r>
            <a:r>
              <a:rPr lang="pl-PL" sz="3200" b="1" noProof="1" smtClean="0">
                <a:solidFill>
                  <a:srgbClr val="FF0000"/>
                </a:solidFill>
              </a:rPr>
              <a:t>2024 </a:t>
            </a:r>
            <a:r>
              <a:rPr lang="en-US" sz="3200" b="1" noProof="1" smtClean="0">
                <a:solidFill>
                  <a:srgbClr val="FF0000"/>
                </a:solidFill>
              </a:rPr>
              <a:t>roku.</a:t>
            </a:r>
            <a:r>
              <a:rPr lang="en-US" sz="3200" b="1" noProof="1">
                <a:solidFill>
                  <a:srgbClr val="FF0000"/>
                </a:solidFill>
              </a:rPr>
              <a:t> </a:t>
            </a:r>
            <a:endParaRPr lang="pl-P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5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D50ACBB3-EA76-B074-A683-FF65CA24BE99}"/>
              </a:ext>
            </a:extLst>
          </p:cNvPr>
          <p:cNvSpPr txBox="1"/>
          <p:nvPr/>
        </p:nvSpPr>
        <p:spPr>
          <a:xfrm>
            <a:off x="1172936" y="683079"/>
            <a:ext cx="9655628" cy="52264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Dostosowanie</a:t>
            </a:r>
            <a:r>
              <a:rPr lang="en-US" b="1" u="sng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 form</a:t>
            </a:r>
            <a:r>
              <a:rPr lang="en-US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 </a:t>
            </a:r>
            <a:r>
              <a:rPr lang="en-US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egzaminu ósmoklasisty polega na </a:t>
            </a:r>
            <a:r>
              <a:rPr lang="en-US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przygotowaniu odrębnych arkuszy</a:t>
            </a:r>
            <a:r>
              <a:rPr lang="en-US" b="1" noProof="1">
                <a:latin typeface="Calibri"/>
              </a:rPr>
              <a:t/>
            </a:r>
            <a:br>
              <a:rPr lang="en-US" b="1" noProof="1">
                <a:latin typeface="Calibri"/>
              </a:rPr>
            </a:br>
            <a:r>
              <a:rPr lang="en-US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dostosowanych </a:t>
            </a:r>
            <a:r>
              <a:rPr lang="en-US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do potrzeb i możliwości zdających, natomiast dostosowanie </a:t>
            </a:r>
            <a:r>
              <a:rPr lang="en-US" b="1" u="sng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warunków</a:t>
            </a:r>
            <a:r>
              <a:rPr lang="en-US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 </a:t>
            </a:r>
            <a:r>
              <a:rPr lang="en-US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Arial"/>
              </a:rPr>
              <a:t>przeprowadzania egzaminu ósmoklasisty polega między innymi na:</a:t>
            </a:r>
          </a:p>
          <a:p>
            <a:pPr marL="359410" indent="-35941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przystąpieniu do egzaminu w </a:t>
            </a:r>
            <a:r>
              <a:rPr lang="pl-PL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osobnej s</a:t>
            </a:r>
            <a:r>
              <a:rPr lang="pl-PL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ali,</a:t>
            </a:r>
            <a:endParaRPr lang="en-US" b="1" noProof="1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lt"/>
              <a:cs typeface="+mn-lt"/>
            </a:endParaRPr>
          </a:p>
          <a:p>
            <a:pPr marL="359410" indent="-35941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pl-PL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wsparciu </a:t>
            </a:r>
            <a:r>
              <a:rPr lang="pl-PL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nauczyciela wspomagającego </a:t>
            </a:r>
            <a:r>
              <a:rPr lang="pl-PL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w czytaniu i/lub w pisaniu,</a:t>
            </a:r>
            <a:endParaRPr lang="en-US" noProof="1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lt"/>
              <a:cs typeface="+mn-lt"/>
            </a:endParaRPr>
          </a:p>
          <a:p>
            <a:pPr marL="359410" indent="-35941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pl-PL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odczytaniu tekstów </a:t>
            </a: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dłuższych niż 250 wyrazów przez członka zespołu </a:t>
            </a:r>
            <a:r>
              <a:rPr lang="pl-PL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nadzorującego,</a:t>
            </a:r>
            <a:endParaRPr lang="en-US" noProof="1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lt"/>
              <a:cs typeface="+mn-lt"/>
            </a:endParaRPr>
          </a:p>
          <a:p>
            <a:pPr marL="359410" indent="-35941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dostosowaniu </a:t>
            </a:r>
            <a:r>
              <a:rPr lang="pl-PL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miejsca pracy </a:t>
            </a: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do dysfunkcji </a:t>
            </a:r>
            <a:r>
              <a:rPr lang="pl-PL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ucznia,</a:t>
            </a:r>
            <a:endParaRPr lang="en-US" noProof="1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lt"/>
              <a:cs typeface="+mn-lt"/>
            </a:endParaRPr>
          </a:p>
          <a:p>
            <a:pPr marL="359410" indent="-35941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udostępnieniu </a:t>
            </a:r>
            <a:r>
              <a:rPr lang="pl-PL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słownika</a:t>
            </a: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dwujęzycznego w przypadku </a:t>
            </a:r>
            <a:r>
              <a:rPr lang="pl-PL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cudzoziemca,</a:t>
            </a:r>
            <a:endParaRPr lang="en-US" noProof="1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lt"/>
              <a:cs typeface="+mn-lt"/>
            </a:endParaRPr>
          </a:p>
          <a:p>
            <a:pPr marL="359410" indent="-35941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obecności </a:t>
            </a:r>
            <a:r>
              <a:rPr lang="pl-PL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specjalisty </a:t>
            </a: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(surdopedagoga, tyflopedagoga, pedagoga resocjalizacji  itp</a:t>
            </a:r>
            <a:r>
              <a:rPr lang="pl-PL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.),</a:t>
            </a:r>
            <a:endParaRPr lang="en-US" noProof="1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lt"/>
              <a:cs typeface="+mn-lt"/>
            </a:endParaRPr>
          </a:p>
          <a:p>
            <a:pPr marL="359410" indent="-35941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zastosowaniu szczegółowych </a:t>
            </a:r>
            <a:r>
              <a:rPr lang="pl-PL" b="1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zasad oceniania </a:t>
            </a:r>
            <a:r>
              <a:rPr lang="pl-PL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rozwiązań zadań </a:t>
            </a:r>
            <a:r>
              <a:rPr lang="pl-PL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otwartych,</a:t>
            </a:r>
            <a:endParaRPr lang="en-US" noProof="1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+mn-lt"/>
              <a:cs typeface="+mn-lt"/>
            </a:endParaRPr>
          </a:p>
          <a:p>
            <a:pPr marL="359410" indent="-35941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pl-PL" b="1" u="sng" noProof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przedłużeniu czasu przeprowadzania egzaminu</a:t>
            </a:r>
            <a:endParaRPr lang="en-US" u="sng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20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592BF95-B9AF-83F8-A4EE-AE34C7A2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C00000"/>
                </a:solidFill>
              </a:rPr>
              <a:t>Ile trwa egzamin ósmoklasisty</a:t>
            </a:r>
            <a:endParaRPr lang="pl-PL" dirty="0">
              <a:solidFill>
                <a:srgbClr val="C00000"/>
              </a:solidFill>
            </a:endParaRPr>
          </a:p>
          <a:p>
            <a:pPr algn="ctr"/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30AE493-A12B-7BB6-D7A3-279078333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59410" indent="-359410"/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Egzamin ósmoklasisty trwa: </a:t>
            </a:r>
            <a:endParaRPr lang="pl-PL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9410" indent="-359410"/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1) </a:t>
            </a:r>
            <a:r>
              <a:rPr lang="pl-PL" sz="2400" u="sng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z języka polskiego 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–</a:t>
            </a:r>
            <a:r>
              <a:rPr lang="pl-PL" sz="24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 120 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minut    </a:t>
            </a:r>
            <a:r>
              <a:rPr lang="pl-PL" sz="24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wydłużony czas: 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180 </a:t>
            </a:r>
            <a:r>
              <a:rPr lang="pl-PL" sz="2400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minut</a:t>
            </a:r>
          </a:p>
          <a:p>
            <a:pPr marL="359410" indent="-359410"/>
            <a:r>
              <a:rPr lang="pl-PL" sz="2400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/do 210 minut – uczniowie z Ukrainy                   </a:t>
            </a:r>
            <a:endParaRPr lang="pl-PL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9410" indent="-359410"/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2) z</a:t>
            </a:r>
            <a:r>
              <a:rPr lang="pl-PL" sz="2400" u="sng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 matematyki 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– </a:t>
            </a:r>
            <a:r>
              <a:rPr lang="pl-PL" sz="24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100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 minut        </a:t>
            </a:r>
            <a:r>
              <a:rPr lang="pl-PL" sz="24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wydłużony czas: 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150  minut</a:t>
            </a:r>
            <a:endParaRPr lang="pl-PL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9410" indent="-359410"/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3) </a:t>
            </a:r>
            <a:r>
              <a:rPr lang="pl-PL" sz="2400" u="sng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z języka obcego nowożytnego 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– </a:t>
            </a:r>
            <a:r>
              <a:rPr lang="pl-PL" sz="24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90 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minut    </a:t>
            </a:r>
            <a:r>
              <a:rPr lang="pl-PL" sz="24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wydłużony czas: </a:t>
            </a:r>
            <a:r>
              <a:rPr lang="pl-PL" sz="24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135 minut</a:t>
            </a:r>
            <a:endParaRPr lang="pl-PL" sz="2400" dirty="0">
              <a:solidFill>
                <a:schemeClr val="tx1"/>
              </a:solidFill>
              <a:latin typeface="Calibri"/>
            </a:endParaRPr>
          </a:p>
          <a:p>
            <a:pPr marL="359410" indent="-359410"/>
            <a:endParaRPr lang="pl-PL" dirty="0">
              <a:solidFill>
                <a:srgbClr val="000000">
                  <a:alpha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0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579500E-777C-A2CA-1789-92D6A88C8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Calibri"/>
                <a:cs typeface="Calibri"/>
              </a:rPr>
              <a:t>UCZNIOWIE Z DYSLEKSJĄ, DYSGRAFIĄ, DYSORTOGRAFIĄ, DYSKALKULIĄ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45050BA5-9666-D930-3B5D-DAD41034E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359410" indent="-359410"/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Podstawa uprawnienia do dostosowania :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Opinia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poradni psychologiczno-pedagogicznej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 w tym poradni specjalistycznej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/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 Oznaczenie arkusza:  O*-100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lvl="1" indent="-359410"/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      Możliwe sposoby dostosowania:                       </a:t>
            </a:r>
            <a:endParaRPr lang="pl-PL" i="0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lvl="1" indent="-359410"/>
            <a:r>
              <a:rPr lang="pl-PL" b="1" i="0" dirty="0">
                <a:solidFill>
                  <a:schemeClr val="tx1"/>
                </a:solidFill>
                <a:ea typeface="+mn-lt"/>
                <a:cs typeface="+mn-lt"/>
              </a:rPr>
              <a:t> Przedłużenie czasu trwania egzaminu z przedmiotów:</a:t>
            </a:r>
          </a:p>
          <a:p>
            <a:pPr marL="359410" lvl="1" indent="-359410"/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 język polski –do 180 </a:t>
            </a:r>
            <a:r>
              <a:rPr lang="pl-PL" dirty="0" smtClean="0">
                <a:solidFill>
                  <a:schemeClr val="tx1"/>
                </a:solidFill>
                <a:ea typeface="+mn-lt"/>
                <a:cs typeface="+mn-lt"/>
              </a:rPr>
              <a:t>minut (dysleksja, dysortografia, dysgrafia)</a:t>
            </a:r>
            <a:endParaRPr lang="pl-PL" i="0" dirty="0" smtClean="0">
              <a:solidFill>
                <a:schemeClr val="tx1"/>
              </a:solidFill>
              <a:ea typeface="+mn-lt"/>
              <a:cs typeface="+mn-lt"/>
            </a:endParaRPr>
          </a:p>
          <a:p>
            <a:pPr marL="359410" lvl="1" indent="-359410"/>
            <a:r>
              <a:rPr lang="pl-PL" dirty="0" smtClean="0">
                <a:solidFill>
                  <a:schemeClr val="tx1"/>
                </a:solidFill>
                <a:ea typeface="+mn-lt"/>
                <a:cs typeface="+mn-lt"/>
              </a:rPr>
              <a:t>matematyka – do 150 minut (dyskalkulia, dysleksja, dysortografia, dysgrafia)</a:t>
            </a:r>
            <a:endParaRPr lang="pl-PL" i="0" dirty="0" smtClean="0">
              <a:solidFill>
                <a:schemeClr val="tx1"/>
              </a:solidFill>
              <a:ea typeface="+mn-lt"/>
              <a:cs typeface="+mn-lt"/>
            </a:endParaRPr>
          </a:p>
          <a:p>
            <a:pPr marL="359410" lvl="1" indent="-359410"/>
            <a:r>
              <a:rPr lang="pl-PL" dirty="0" smtClean="0">
                <a:solidFill>
                  <a:schemeClr val="tx1"/>
                </a:solidFill>
                <a:ea typeface="+mn-lt"/>
                <a:cs typeface="+mn-lt"/>
              </a:rPr>
              <a:t> język obcy - do 135 minut (dysleksja, dysortografia, dysgrafia)</a:t>
            </a:r>
            <a:endParaRPr lang="pl-PL" i="0" dirty="0" smtClean="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/>
            <a:endParaRPr lang="pl-PL" dirty="0">
              <a:solidFill>
                <a:srgbClr val="000000">
                  <a:alpha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15CE3CA-E26F-AD9C-65EB-AF77BC1F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4268FD7-F6D0-B849-8A75-8F90C9EF5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59410" indent="-359410"/>
            <a:r>
              <a:rPr lang="pl-PL" dirty="0">
                <a:solidFill>
                  <a:schemeClr val="tx1"/>
                </a:solidFill>
              </a:rPr>
              <a:t>Zaznaczanie odpowiedzi do zadań zamkniętych w zeszycie zadań egzaminacyjnych, </a:t>
            </a:r>
            <a:r>
              <a:rPr lang="pl-PL" b="1" u="sng" dirty="0">
                <a:solidFill>
                  <a:schemeClr val="tx1"/>
                </a:solidFill>
              </a:rPr>
              <a:t>bez przenoszenia </a:t>
            </a:r>
            <a:r>
              <a:rPr lang="pl-PL" dirty="0">
                <a:solidFill>
                  <a:schemeClr val="tx1"/>
                </a:solidFill>
              </a:rPr>
              <a:t>ich na kartę odpowiedzi.</a:t>
            </a:r>
          </a:p>
          <a:p>
            <a:pPr marL="359410" indent="-359410"/>
            <a:r>
              <a:rPr lang="pl-PL" b="1" u="sng" dirty="0">
                <a:solidFill>
                  <a:schemeClr val="tx1"/>
                </a:solidFill>
                <a:ea typeface="+mn-lt"/>
                <a:cs typeface="+mn-lt"/>
              </a:rPr>
              <a:t>Zapisywanie odpowiedzi do zadań na komputerze 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(możliwe tylko wtedy, gdy</a:t>
            </a:r>
            <a:br>
              <a:rPr lang="pl-PL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głębokość zaburzenia grafii uniemożliwia odczytanie i dokonanie prawidłowej oceny pracy egzaminacyjnej).</a:t>
            </a:r>
          </a:p>
          <a:p>
            <a:pPr marL="359410" indent="-359410"/>
            <a:r>
              <a:rPr lang="pl-PL" b="1" u="sng" dirty="0">
                <a:solidFill>
                  <a:schemeClr val="tx1"/>
                </a:solidFill>
                <a:ea typeface="+mn-lt"/>
                <a:cs typeface="+mn-lt"/>
              </a:rPr>
              <a:t>Korzystanie z pomocy nauczyciela wspomagającego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, który zapisuje odpowiedzi</a:t>
            </a:r>
            <a:br>
              <a:rPr lang="pl-PL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zdającego do zadań otwartych (możliwe tylko wtedy, gdy głębokość zaburzenia grafii uniemożliwia odczytanie pracy egzaminacyjnej i gdy uczeń lub słuchacz w toku edukacji został wdrożony do takiej współpracy z nauczycielem).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526D8CE-F399-AB93-F958-7225ABC3F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EFDC561-EE5B-E451-85E4-97F073FD5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59410" indent="-359410"/>
            <a:r>
              <a:rPr lang="pl-PL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Pomoc nauczyciela </a:t>
            </a: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(członka zespołu nadzorującego), który przed przystąpieniem</a:t>
            </a:r>
            <a:r>
              <a:rPr lang="pl-PL" dirty="0">
                <a:latin typeface="Calibri"/>
                <a:ea typeface="+mn-lt"/>
                <a:cs typeface="+mn-lt"/>
              </a:rPr>
              <a:t/>
            </a:r>
            <a:br>
              <a:rPr lang="pl-PL" dirty="0">
                <a:latin typeface="Calibri"/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ucznia do pracy odczytuje z arkusza rezerwowego jeden raz głośno, po kolei wszystkie</a:t>
            </a:r>
            <a:r>
              <a:rPr lang="pl-PL" dirty="0">
                <a:latin typeface="Calibri"/>
                <a:ea typeface="+mn-lt"/>
                <a:cs typeface="+mn-lt"/>
              </a:rPr>
              <a:t/>
            </a:r>
            <a:br>
              <a:rPr lang="pl-PL" dirty="0">
                <a:latin typeface="Calibri"/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teksty liczące po 250 wyrazów lub więcej, stanowiące podstawę zadań egzaminu</a:t>
            </a:r>
            <a:r>
              <a:rPr lang="pl-PL" dirty="0">
                <a:latin typeface="Calibri"/>
                <a:ea typeface="+mn-lt"/>
                <a:cs typeface="+mn-lt"/>
              </a:rPr>
              <a:t/>
            </a:r>
            <a:br>
              <a:rPr lang="pl-PL" dirty="0">
                <a:latin typeface="Calibri"/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ósmoklasisty z języka polskiego (możliwe tylko wtedy, gdy </a:t>
            </a:r>
            <a:r>
              <a:rPr lang="pl-PL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głęboka dysleksja</a:t>
            </a: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 znacznie</a:t>
            </a:r>
            <a:r>
              <a:rPr lang="pl-PL" dirty="0">
                <a:latin typeface="Calibri"/>
                <a:ea typeface="+mn-lt"/>
                <a:cs typeface="+mn-lt"/>
              </a:rPr>
              <a:t/>
            </a:r>
            <a:br>
              <a:rPr lang="pl-PL" dirty="0">
                <a:latin typeface="Calibri"/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utrudnia samodzielne czytanie i zrozumienie dłuższego tekstu lub wtedy, kiedy</a:t>
            </a:r>
            <a:r>
              <a:rPr lang="pl-PL" dirty="0">
                <a:latin typeface="Calibri"/>
                <a:ea typeface="+mn-lt"/>
                <a:cs typeface="+mn-lt"/>
              </a:rPr>
              <a:t/>
            </a:r>
            <a:br>
              <a:rPr lang="pl-PL" dirty="0">
                <a:latin typeface="Calibri"/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poważne trudności w samodzielnym czytaniu i rozumieniu dłuższego tekstu zostały</a:t>
            </a:r>
            <a:r>
              <a:rPr lang="pl-PL" dirty="0">
                <a:latin typeface="Calibri"/>
                <a:ea typeface="+mn-lt"/>
                <a:cs typeface="+mn-lt"/>
              </a:rPr>
              <a:t/>
            </a:r>
            <a:br>
              <a:rPr lang="pl-PL" dirty="0">
                <a:latin typeface="Calibri"/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wskazane w opinii poradni </a:t>
            </a:r>
            <a:r>
              <a:rPr lang="pl-PL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psychologiczno-pedagogicznej)</a:t>
            </a:r>
            <a:endParaRPr lang="pl-PL" dirty="0">
              <a:solidFill>
                <a:schemeClr val="tx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18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0334F06-1698-7CD8-DDAA-F643741FD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69E72D8-6613-4936-A86A-19AF5E038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59410" indent="-359410"/>
            <a:r>
              <a:rPr lang="pl-PL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Zastosowanie szczegółowych zasad oceniania </a:t>
            </a: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rozwiązań zadań otwartych z języka</a:t>
            </a:r>
            <a:b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polskiego, języków obcych nowożytnych oraz matematyki, uwzględniających</a:t>
            </a:r>
            <a:b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specyficzne trudności w uczeniu się.</a:t>
            </a:r>
          </a:p>
          <a:p>
            <a:pPr marL="359410" indent="-359410"/>
            <a:r>
              <a:rPr lang="pl-PL" smtClean="0">
                <a:solidFill>
                  <a:schemeClr val="tx1"/>
                </a:solidFill>
                <a:latin typeface="Calibri"/>
                <a:cs typeface="Calibri"/>
              </a:rPr>
              <a:t>------------------------------------------------------------------------------------------------------------------</a:t>
            </a:r>
            <a:endParaRPr lang="pl-PL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9410" indent="-359410" algn="ctr"/>
            <a:r>
              <a:rPr lang="pl-PL" b="1" dirty="0" smtClean="0">
                <a:solidFill>
                  <a:srgbClr val="002060"/>
                </a:solidFill>
                <a:latin typeface="Calibri"/>
                <a:cs typeface="Calibri"/>
              </a:rPr>
              <a:t>SZCZEGÓŁOWE </a:t>
            </a:r>
            <a:r>
              <a:rPr lang="pl-PL" b="1" dirty="0">
                <a:solidFill>
                  <a:srgbClr val="002060"/>
                </a:solidFill>
                <a:latin typeface="Calibri"/>
                <a:cs typeface="Calibri"/>
              </a:rPr>
              <a:t>INFORMACJE NA TEMAT MOŻLIWYCH SPOSOBÓW DOSTOSOWAŃ ZNAJDĄ PAŃSTWO NA  STRONIE: </a:t>
            </a:r>
            <a:r>
              <a:rPr lang="pl-PL" b="1" dirty="0">
                <a:solidFill>
                  <a:srgbClr val="002060"/>
                </a:solidFill>
                <a:latin typeface="Calibri"/>
                <a:ea typeface="+mn-lt"/>
                <a:cs typeface="Calibri"/>
              </a:rPr>
              <a:t> </a:t>
            </a:r>
            <a:endParaRPr lang="pl-PL" b="1" dirty="0" smtClean="0">
              <a:solidFill>
                <a:srgbClr val="002060"/>
              </a:solidFill>
              <a:latin typeface="Calibri"/>
              <a:ea typeface="+mn-lt"/>
              <a:cs typeface="Calibri"/>
            </a:endParaRPr>
          </a:p>
          <a:p>
            <a:pPr marL="359410" indent="-359410" algn="ctr"/>
            <a:r>
              <a:rPr lang="pl-PL" b="1" dirty="0" smtClean="0">
                <a:solidFill>
                  <a:srgbClr val="0D0D0D"/>
                </a:solidFill>
                <a:ea typeface="+mn-lt"/>
                <a:cs typeface="Calibri"/>
                <a:hlinkClick r:id="rId2" action="ppaction://hlinkfile"/>
              </a:rPr>
              <a:t>Komunikat CKE</a:t>
            </a:r>
            <a:endParaRPr lang="pl-PL" b="1" dirty="0">
              <a:solidFill>
                <a:srgbClr val="0D0D0D"/>
              </a:solidFill>
              <a:latin typeface="Avenir Next LT Pro"/>
              <a:ea typeface="+mn-lt"/>
              <a:cs typeface="Calibri"/>
            </a:endParaRPr>
          </a:p>
          <a:p>
            <a:pPr marL="359410" indent="-359410"/>
            <a:endParaRPr lang="pl-PL" dirty="0">
              <a:solidFill>
                <a:srgbClr val="000000">
                  <a:alpha val="60000"/>
                </a:srgbClr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34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79C0387-E5CE-0EF5-E2BE-7433202D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b="1" dirty="0">
                <a:solidFill>
                  <a:srgbClr val="C00000"/>
                </a:solidFill>
                <a:latin typeface="Calibri"/>
                <a:ea typeface="+mj-lt"/>
                <a:cs typeface="+mj-lt"/>
              </a:rPr>
              <a:t>Egzamin ósmoklasisty</a:t>
            </a:r>
            <a:r>
              <a:rPr lang="pl-PL" sz="3600" b="1" dirty="0">
                <a:latin typeface="Calibri"/>
                <a:ea typeface="+mj-lt"/>
                <a:cs typeface="+mj-lt"/>
              </a:rPr>
              <a:t>:</a:t>
            </a:r>
            <a:br>
              <a:rPr lang="pl-PL" sz="3600" b="1" dirty="0">
                <a:latin typeface="Calibri"/>
                <a:ea typeface="+mj-lt"/>
                <a:cs typeface="+mj-lt"/>
              </a:rPr>
            </a:br>
            <a:r>
              <a:rPr lang="pl-PL" sz="3600" b="1" dirty="0">
                <a:latin typeface="Calibri"/>
                <a:ea typeface="+mj-lt"/>
                <a:cs typeface="+mj-lt"/>
              </a:rPr>
              <a:t> Termin główny – maj </a:t>
            </a:r>
            <a:r>
              <a:rPr lang="pl-PL" sz="3600" b="1" dirty="0" smtClean="0">
                <a:latin typeface="Calibri"/>
                <a:ea typeface="+mj-lt"/>
                <a:cs typeface="+mj-lt"/>
              </a:rPr>
              <a:t>2025 </a:t>
            </a:r>
            <a:r>
              <a:rPr lang="pl-PL" sz="3600" b="1" dirty="0">
                <a:latin typeface="Calibri"/>
                <a:ea typeface="+mj-lt"/>
                <a:cs typeface="+mj-lt"/>
              </a:rPr>
              <a:t>r.</a:t>
            </a:r>
            <a:r>
              <a:rPr lang="pl-PL" b="1" dirty="0">
                <a:latin typeface="Calibri"/>
                <a:ea typeface="+mj-lt"/>
                <a:cs typeface="+mj-lt"/>
              </a:rPr>
              <a:t> </a:t>
            </a:r>
            <a:endParaRPr lang="pl-PL" dirty="0">
              <a:latin typeface="Calibri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8B705D51-390E-10DA-7414-ABD3137EB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sz="32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język polski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 – </a:t>
            </a:r>
            <a:r>
              <a:rPr lang="pl-PL" sz="3200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13 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maja </a:t>
            </a:r>
            <a:r>
              <a:rPr lang="pl-PL" sz="3200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2025 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r.  (wtorek) – godz. 9:00</a:t>
            </a:r>
            <a:endParaRPr lang="pl-PL" sz="32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32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matematyka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 – </a:t>
            </a:r>
            <a:r>
              <a:rPr lang="pl-PL" sz="3200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14 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maja </a:t>
            </a:r>
            <a:r>
              <a:rPr lang="pl-PL" sz="3200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2025 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r.  (środa) – godz. 9:00</a:t>
            </a:r>
            <a:r>
              <a:rPr lang="pl-PL" sz="3200" dirty="0">
                <a:latin typeface="Calibri"/>
                <a:ea typeface="+mn-lt"/>
                <a:cs typeface="+mn-lt"/>
              </a:rPr>
              <a:t/>
            </a:r>
            <a:br>
              <a:rPr lang="pl-PL" sz="3200" dirty="0">
                <a:latin typeface="Calibri"/>
                <a:ea typeface="+mn-lt"/>
                <a:cs typeface="+mn-lt"/>
              </a:rPr>
            </a:br>
            <a:r>
              <a:rPr lang="pl-PL" sz="3200" b="1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język obcy nowożytny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 – </a:t>
            </a:r>
            <a:r>
              <a:rPr lang="pl-PL" sz="3200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15 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maja </a:t>
            </a:r>
            <a:r>
              <a:rPr lang="pl-PL" sz="3200" dirty="0" smtClean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2025 </a:t>
            </a:r>
            <a:r>
              <a:rPr lang="pl-PL" sz="3200" dirty="0">
                <a:solidFill>
                  <a:schemeClr val="tx1"/>
                </a:solidFill>
                <a:latin typeface="Calibri"/>
                <a:ea typeface="+mn-lt"/>
                <a:cs typeface="+mn-lt"/>
              </a:rPr>
              <a:t>r. (czwartek) – godz. 9:00 </a:t>
            </a:r>
            <a:endParaRPr lang="pl-PL" sz="3200" dirty="0">
              <a:solidFill>
                <a:schemeClr val="tx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26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709D6CC-2C02-3B0C-DF6F-EF7A4B427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pl-PL" sz="3600" b="1" dirty="0">
                <a:solidFill>
                  <a:srgbClr val="C00000"/>
                </a:solidFill>
                <a:latin typeface="Calibri"/>
                <a:ea typeface="+mj-lt"/>
                <a:cs typeface="+mj-lt"/>
              </a:rPr>
              <a:t>Egzamin ósmoklasisty</a:t>
            </a:r>
            <a:r>
              <a:rPr lang="pl-PL" sz="3600" b="1" dirty="0">
                <a:latin typeface="Calibri"/>
                <a:ea typeface="+mj-lt"/>
                <a:cs typeface="+mj-lt"/>
              </a:rPr>
              <a:t>:</a:t>
            </a:r>
            <a:br>
              <a:rPr lang="pl-PL" sz="3600" b="1" dirty="0">
                <a:latin typeface="Calibri"/>
                <a:ea typeface="+mj-lt"/>
                <a:cs typeface="+mj-lt"/>
              </a:rPr>
            </a:br>
            <a:r>
              <a:rPr lang="pl-PL" sz="3600" b="1" dirty="0">
                <a:latin typeface="Calibri"/>
                <a:ea typeface="+mj-lt"/>
                <a:cs typeface="+mj-lt"/>
              </a:rPr>
              <a:t> Termin dodatkowy – czerwiec </a:t>
            </a:r>
            <a:r>
              <a:rPr lang="pl-PL" sz="3600" b="1" dirty="0" smtClean="0">
                <a:latin typeface="Calibri"/>
                <a:ea typeface="+mj-lt"/>
                <a:cs typeface="+mj-lt"/>
              </a:rPr>
              <a:t>2025 </a:t>
            </a:r>
            <a:r>
              <a:rPr lang="pl-PL" sz="3600" b="1" dirty="0">
                <a:latin typeface="Calibri"/>
                <a:ea typeface="+mj-lt"/>
                <a:cs typeface="+mj-lt"/>
              </a:rPr>
              <a:t>r. </a:t>
            </a:r>
            <a:endParaRPr lang="pl-PL" sz="3600" b="1" dirty="0">
              <a:latin typeface="Calibri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29F5CAC-FE52-941C-0285-DA988170E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sz="2800" b="1" dirty="0">
                <a:solidFill>
                  <a:schemeClr val="tx1"/>
                </a:solidFill>
                <a:ea typeface="+mn-lt"/>
                <a:cs typeface="+mn-lt"/>
              </a:rPr>
              <a:t>język polski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– 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10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czerwca 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2025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r. 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(wtorek)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– godz. 9:00</a:t>
            </a:r>
            <a:r>
              <a:rPr lang="pl-PL" sz="2800" dirty="0">
                <a:ea typeface="+mn-lt"/>
                <a:cs typeface="+mn-lt"/>
              </a:rPr>
              <a:t/>
            </a:r>
            <a:br>
              <a:rPr lang="pl-PL" sz="2800" dirty="0">
                <a:ea typeface="+mn-lt"/>
                <a:cs typeface="+mn-lt"/>
              </a:rPr>
            </a:b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l-PL" sz="2800" b="1" dirty="0">
                <a:solidFill>
                  <a:schemeClr val="tx1"/>
                </a:solidFill>
                <a:ea typeface="+mn-lt"/>
                <a:cs typeface="+mn-lt"/>
              </a:rPr>
              <a:t>matematyka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 – 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11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czerwca  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2025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r. 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(środa)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– godz. 9:00</a:t>
            </a:r>
            <a:r>
              <a:rPr lang="pl-PL" sz="2800" dirty="0">
                <a:ea typeface="+mn-lt"/>
                <a:cs typeface="+mn-lt"/>
              </a:rPr>
              <a:t/>
            </a:r>
            <a:br>
              <a:rPr lang="pl-PL" sz="2800" dirty="0">
                <a:ea typeface="+mn-lt"/>
                <a:cs typeface="+mn-lt"/>
              </a:rPr>
            </a:b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l-PL" sz="2800" b="1" dirty="0">
                <a:solidFill>
                  <a:schemeClr val="tx1"/>
                </a:solidFill>
                <a:ea typeface="+mn-lt"/>
                <a:cs typeface="+mn-lt"/>
              </a:rPr>
              <a:t>język obcy nowożytny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 –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12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czerwca 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2025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r. </a:t>
            </a:r>
            <a:r>
              <a:rPr lang="pl-PL" sz="2800" dirty="0" smtClean="0">
                <a:solidFill>
                  <a:schemeClr val="tx1"/>
                </a:solidFill>
                <a:ea typeface="+mn-lt"/>
                <a:cs typeface="+mn-lt"/>
              </a:rPr>
              <a:t>(czwartek) </a:t>
            </a: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–</a:t>
            </a:r>
            <a:r>
              <a:rPr lang="pl-PL" sz="2800" dirty="0">
                <a:ea typeface="+mn-lt"/>
                <a:cs typeface="+mn-lt"/>
              </a:rPr>
              <a:t/>
            </a:r>
            <a:br>
              <a:rPr lang="pl-PL" sz="2800" dirty="0">
                <a:ea typeface="+mn-lt"/>
                <a:cs typeface="+mn-lt"/>
              </a:rPr>
            </a:br>
            <a:r>
              <a:rPr lang="pl-PL" sz="2800" dirty="0">
                <a:solidFill>
                  <a:schemeClr val="tx1"/>
                </a:solidFill>
                <a:ea typeface="+mn-lt"/>
                <a:cs typeface="+mn-lt"/>
              </a:rPr>
              <a:t> godz. 9:00</a:t>
            </a:r>
            <a:r>
              <a:rPr lang="pl-PL" sz="2800" dirty="0">
                <a:ea typeface="+mn-lt"/>
                <a:cs typeface="+mn-lt"/>
              </a:rPr>
              <a:t> 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1421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D5AE93A-B96C-BFB8-A8A5-BC3DDD7E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C00000"/>
                </a:solidFill>
                <a:latin typeface="Calibri"/>
                <a:ea typeface="+mj-lt"/>
                <a:cs typeface="+mj-lt"/>
              </a:rPr>
              <a:t>NAJWAŻNIEJSZE TERMINY</a:t>
            </a:r>
            <a:endParaRPr lang="pl-PL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2ACE67A4-1396-8093-D92F-5BF2B4803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359410" indent="-359410"/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Termin ogłaszania </a:t>
            </a:r>
            <a:r>
              <a:rPr lang="pl-PL" sz="2400" u="sng" dirty="0">
                <a:solidFill>
                  <a:schemeClr val="tx1"/>
                </a:solidFill>
                <a:ea typeface="+mn-lt"/>
                <a:cs typeface="+mn-lt"/>
              </a:rPr>
              <a:t>wyników</a:t>
            </a:r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 egzaminu ósmoklasisty, w tym termin</a:t>
            </a:r>
            <a:r>
              <a:rPr lang="pl-PL" sz="2400" dirty="0">
                <a:ea typeface="+mn-lt"/>
                <a:cs typeface="+mn-lt"/>
              </a:rPr>
              <a:t/>
            </a:r>
            <a:br>
              <a:rPr lang="pl-PL" sz="2400" dirty="0">
                <a:ea typeface="+mn-lt"/>
                <a:cs typeface="+mn-lt"/>
              </a:rPr>
            </a:br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 przekazania wyników szkołom: 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4</a:t>
            </a:r>
            <a:r>
              <a:rPr lang="pl-PL" sz="2400" b="1" dirty="0" smtClean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lipca </a:t>
            </a:r>
            <a:r>
              <a:rPr lang="pl-PL" sz="2400" b="1" dirty="0" smtClean="0">
                <a:solidFill>
                  <a:schemeClr val="tx1"/>
                </a:solidFill>
                <a:ea typeface="+mn-lt"/>
                <a:cs typeface="+mn-lt"/>
              </a:rPr>
              <a:t>2025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r. </a:t>
            </a:r>
          </a:p>
          <a:p>
            <a:pPr marL="359410" indent="-359410"/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Termin przekazania szkołom </a:t>
            </a:r>
            <a:r>
              <a:rPr lang="pl-PL" sz="2400" u="sng" dirty="0">
                <a:solidFill>
                  <a:schemeClr val="tx1"/>
                </a:solidFill>
                <a:ea typeface="+mn-lt"/>
                <a:cs typeface="+mn-lt"/>
              </a:rPr>
              <a:t>zaświadczeń</a:t>
            </a:r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 i informacji: 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4</a:t>
            </a:r>
            <a:r>
              <a:rPr lang="pl-PL" sz="2400" b="1" dirty="0" smtClean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lipca </a:t>
            </a:r>
            <a:r>
              <a:rPr lang="pl-PL" sz="2400" b="1" dirty="0" smtClean="0">
                <a:solidFill>
                  <a:schemeClr val="tx1"/>
                </a:solidFill>
                <a:ea typeface="+mn-lt"/>
                <a:cs typeface="+mn-lt"/>
              </a:rPr>
              <a:t>           2025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r. </a:t>
            </a:r>
          </a:p>
          <a:p>
            <a:pPr marL="359410" indent="-359410"/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Termin </a:t>
            </a:r>
            <a:r>
              <a:rPr lang="pl-PL" sz="2400" u="sng" dirty="0">
                <a:solidFill>
                  <a:schemeClr val="tx1"/>
                </a:solidFill>
                <a:ea typeface="+mn-lt"/>
                <a:cs typeface="+mn-lt"/>
              </a:rPr>
              <a:t>wydania zdającym zaświadczeń</a:t>
            </a:r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 oraz informacji:  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4</a:t>
            </a:r>
            <a:r>
              <a:rPr lang="pl-PL" sz="2400" b="1" dirty="0" smtClean="0">
                <a:solidFill>
                  <a:schemeClr val="tx1"/>
                </a:solidFill>
                <a:ea typeface="+mn-lt"/>
                <a:cs typeface="+mn-lt"/>
              </a:rPr>
              <a:t> lipca 2025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r. </a:t>
            </a:r>
            <a:endParaRPr lang="pl-PL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8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F27FEAB-D77C-691B-5AAB-8B22ADC69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C00000"/>
                </a:solidFill>
                <a:latin typeface="Calibri"/>
                <a:cs typeface="Calibri"/>
              </a:rPr>
              <a:t>NAJWAŻNIEJSZE TERMINY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2B2653F-10FB-35D1-D1CD-8713F7868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359410" indent="-359410"/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Rodzice ucznia składają dyrektorowi szkoły, nie później niż do </a:t>
            </a:r>
            <a:r>
              <a:rPr lang="pl-PL" sz="2400" b="1" u="sng" dirty="0" smtClean="0">
                <a:solidFill>
                  <a:schemeClr val="tx1"/>
                </a:solidFill>
                <a:ea typeface="+mn-lt"/>
                <a:cs typeface="+mn-lt"/>
              </a:rPr>
              <a:t>30 września                 2024 </a:t>
            </a:r>
            <a:r>
              <a:rPr lang="pl-PL" sz="2400" b="1" u="sng" dirty="0">
                <a:solidFill>
                  <a:schemeClr val="tx1"/>
                </a:solidFill>
                <a:ea typeface="+mn-lt"/>
                <a:cs typeface="+mn-lt"/>
              </a:rPr>
              <a:t>r.</a:t>
            </a:r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, pisemną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deklarację wskazującą </a:t>
            </a:r>
            <a:r>
              <a:rPr lang="pl-PL" sz="2400" b="1" dirty="0">
                <a:solidFill>
                  <a:srgbClr val="C00000"/>
                </a:solidFill>
                <a:ea typeface="+mn-lt"/>
                <a:cs typeface="+mn-lt"/>
              </a:rPr>
              <a:t>język obcy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nowożytny</a:t>
            </a:r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, z którego uczeń  przystąpi do egzaminu ósmoklasisty (załącznik 3a</a:t>
            </a:r>
            <a:r>
              <a:rPr lang="pl-PL" sz="2400" dirty="0" smtClean="0">
                <a:solidFill>
                  <a:schemeClr val="tx1"/>
                </a:solidFill>
                <a:ea typeface="+mn-lt"/>
                <a:cs typeface="+mn-lt"/>
              </a:rPr>
              <a:t>).</a:t>
            </a:r>
            <a:endParaRPr lang="pl-PL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59410" indent="-359410"/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Rodzice ucznia  mogą złożyć dyrektorowi szkoły, nie później niż do </a:t>
            </a:r>
            <a:r>
              <a:rPr lang="pl-PL" sz="2400" b="1" u="sng" dirty="0" smtClean="0">
                <a:solidFill>
                  <a:schemeClr val="tx1"/>
                </a:solidFill>
                <a:ea typeface="+mn-lt"/>
                <a:cs typeface="+mn-lt"/>
              </a:rPr>
              <a:t> 15 lutego 2025 </a:t>
            </a:r>
            <a:r>
              <a:rPr lang="pl-PL" sz="2400" b="1" u="sng" dirty="0">
                <a:solidFill>
                  <a:schemeClr val="tx1"/>
                </a:solidFill>
                <a:ea typeface="+mn-lt"/>
                <a:cs typeface="+mn-lt"/>
              </a:rPr>
              <a:t>r.</a:t>
            </a:r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, pisemną informację o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zmianie </a:t>
            </a:r>
            <a:r>
              <a:rPr lang="pl-PL" sz="2400" b="1" dirty="0">
                <a:solidFill>
                  <a:srgbClr val="C00000"/>
                </a:solidFill>
                <a:ea typeface="+mn-lt"/>
                <a:cs typeface="+mn-lt"/>
              </a:rPr>
              <a:t>języka obcego </a:t>
            </a:r>
            <a:r>
              <a:rPr lang="pl-PL" sz="2400" b="1" dirty="0">
                <a:solidFill>
                  <a:schemeClr val="tx1"/>
                </a:solidFill>
                <a:ea typeface="+mn-lt"/>
                <a:cs typeface="+mn-lt"/>
              </a:rPr>
              <a:t>nowożytnego</a:t>
            </a:r>
            <a:r>
              <a:rPr lang="pl-PL" sz="2400" dirty="0">
                <a:solidFill>
                  <a:schemeClr val="tx1"/>
                </a:solidFill>
                <a:ea typeface="+mn-lt"/>
                <a:cs typeface="+mn-lt"/>
              </a:rPr>
              <a:t> wskazanego w deklaracji na inny język obcy, którego uczeń  uczy się w ramach obowiązkowych zajęć edukacyjnych (załącznik 3a</a:t>
            </a:r>
            <a:r>
              <a:rPr lang="pl-PL" sz="2400" dirty="0" smtClean="0">
                <a:solidFill>
                  <a:schemeClr val="tx1"/>
                </a:solidFill>
                <a:ea typeface="+mn-lt"/>
                <a:cs typeface="+mn-lt"/>
              </a:rPr>
              <a:t>).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32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Uczeń z Ukrainy</a:t>
            </a:r>
            <a:endParaRPr lang="pl-PL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W 2025r. </a:t>
            </a:r>
            <a:r>
              <a:rPr lang="pl-PL" dirty="0">
                <a:solidFill>
                  <a:schemeClr val="tx1"/>
                </a:solidFill>
              </a:rPr>
              <a:t>o</a:t>
            </a:r>
            <a:r>
              <a:rPr lang="pl-PL" dirty="0" smtClean="0">
                <a:solidFill>
                  <a:schemeClr val="tx1"/>
                </a:solidFill>
              </a:rPr>
              <a:t>bywatel Ukrainy </a:t>
            </a:r>
            <a:r>
              <a:rPr lang="pl-PL" b="1" u="sng" dirty="0" smtClean="0">
                <a:solidFill>
                  <a:schemeClr val="tx1"/>
                </a:solidFill>
              </a:rPr>
              <a:t>nie ma obowiązku </a:t>
            </a:r>
            <a:r>
              <a:rPr lang="pl-PL" b="1" dirty="0" smtClean="0">
                <a:solidFill>
                  <a:schemeClr val="tx1"/>
                </a:solidFill>
              </a:rPr>
              <a:t>przystąpienia do egzaminu ósmoklasisty z języka polskiego.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Uczeń z Ukrainy </a:t>
            </a:r>
            <a:r>
              <a:rPr lang="pl-PL" b="1" u="sng" dirty="0" smtClean="0">
                <a:solidFill>
                  <a:schemeClr val="tx1"/>
                </a:solidFill>
              </a:rPr>
              <a:t>może</a:t>
            </a:r>
            <a:r>
              <a:rPr lang="pl-PL" dirty="0" smtClean="0">
                <a:solidFill>
                  <a:schemeClr val="tx1"/>
                </a:solidFill>
              </a:rPr>
              <a:t>, jeśli chce przystąpić do egzaminu z języka polskiego – informację taką przekazuje w deklaracji do </a:t>
            </a:r>
            <a:r>
              <a:rPr lang="pl-PL" b="1" u="sng" dirty="0" smtClean="0">
                <a:solidFill>
                  <a:schemeClr val="tx1"/>
                </a:solidFill>
              </a:rPr>
              <a:t>30 września 2024r. </a:t>
            </a:r>
            <a:r>
              <a:rPr lang="pl-PL" dirty="0" smtClean="0">
                <a:solidFill>
                  <a:schemeClr val="tx1"/>
                </a:solidFill>
              </a:rPr>
              <a:t>(zał. 3d). Od decyzji złożonej w deklaracji można odstąpić  pisemnie w terminie do </a:t>
            </a:r>
            <a:r>
              <a:rPr lang="pl-PL" b="1" dirty="0" smtClean="0">
                <a:solidFill>
                  <a:schemeClr val="tx1"/>
                </a:solidFill>
              </a:rPr>
              <a:t>13 lutego 2025r.</a:t>
            </a:r>
          </a:p>
        </p:txBody>
      </p:sp>
    </p:spTree>
    <p:extLst>
      <p:ext uri="{BB962C8B-B14F-4D97-AF65-F5344CB8AC3E}">
        <p14:creationId xmlns:p14="http://schemas.microsoft.com/office/powerpoint/2010/main" val="16654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5B15908-815B-7F86-617E-61439A60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C00000"/>
                </a:solidFill>
                <a:latin typeface="Calibri"/>
                <a:ea typeface="+mj-lt"/>
                <a:cs typeface="+mj-lt"/>
              </a:rPr>
              <a:t>DOSTOSOWANIE WARUNKÓW I FORM PRZEPROWADZANIA EGZAMINU</a:t>
            </a:r>
            <a:r>
              <a:rPr lang="pl-PL" dirty="0">
                <a:solidFill>
                  <a:srgbClr val="C00000"/>
                </a:solidFill>
                <a:latin typeface="Calibri"/>
                <a:ea typeface="+mj-lt"/>
                <a:cs typeface="+mj-lt"/>
              </a:rPr>
              <a:t> 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F395F7F0-76ED-E796-F1B3-8843986E8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513397"/>
            <a:ext cx="10213200" cy="474371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Dostosowanie</a:t>
            </a:r>
            <a:r>
              <a:rPr lang="pl-PL" b="1" u="sng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pl-PL" b="1" u="sng" dirty="0" smtClean="0">
                <a:solidFill>
                  <a:srgbClr val="C00000"/>
                </a:solidFill>
                <a:ea typeface="+mn-lt"/>
                <a:cs typeface="+mn-lt"/>
              </a:rPr>
              <a:t>form</a:t>
            </a:r>
            <a:r>
              <a:rPr lang="pl-PL" b="1" dirty="0" smtClean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pl-PL" b="1" dirty="0" smtClean="0">
                <a:solidFill>
                  <a:schemeClr val="tx1"/>
                </a:solidFill>
                <a:ea typeface="+mn-lt"/>
                <a:cs typeface="+mn-lt"/>
              </a:rPr>
              <a:t>przeprowadzania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egzaminu ósmoklasisty polega na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 przygotowaniu</a:t>
            </a:r>
            <a:r>
              <a:rPr lang="pl-PL" i="1" dirty="0">
                <a:solidFill>
                  <a:schemeClr val="tx1"/>
                </a:solidFill>
                <a:ea typeface="+mn-lt"/>
                <a:cs typeface="+mn-lt"/>
              </a:rPr>
              <a:t> odrębnych arkuszy egzaminacyjnych 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dostosowanych do:</a:t>
            </a:r>
            <a:r>
              <a:rPr lang="pl-PL" dirty="0">
                <a:ea typeface="+mn-lt"/>
                <a:cs typeface="+mn-lt"/>
              </a:rPr>
              <a:t/>
            </a:r>
            <a:br>
              <a:rPr lang="pl-PL" dirty="0"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1)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rodzaju niepełnosprawności ucznia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, posiadającego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orzeczenie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 o potrzebie kształcenia specjalnego wydane ze względu na niepełnosprawność </a:t>
            </a:r>
            <a:r>
              <a:rPr lang="pl-PL" dirty="0" smtClean="0">
                <a:solidFill>
                  <a:schemeClr val="tx1"/>
                </a:solidFill>
                <a:ea typeface="+mn-lt"/>
                <a:cs typeface="+mn-lt"/>
              </a:rPr>
              <a:t>lub zaburzenie widzenia barw</a:t>
            </a:r>
            <a:r>
              <a:rPr lang="pl-PL" dirty="0">
                <a:ea typeface="+mn-lt"/>
                <a:cs typeface="+mn-lt"/>
              </a:rPr>
              <a:t/>
            </a:r>
            <a:br>
              <a:rPr lang="pl-PL" dirty="0"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2)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 potrzeb ucznia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, któremu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ograniczona znajomość języka polskiego 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utrudnia</a:t>
            </a:r>
            <a:r>
              <a:rPr lang="pl-PL" dirty="0">
                <a:ea typeface="+mn-lt"/>
                <a:cs typeface="+mn-lt"/>
              </a:rPr>
              <a:t/>
            </a:r>
            <a:br>
              <a:rPr lang="pl-PL" dirty="0">
                <a:ea typeface="+mn-lt"/>
                <a:cs typeface="+mn-lt"/>
              </a:rPr>
            </a:b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zrozumienie czytanego tekstu (dotyczy egzaminu z języka polskiego i matematyki) – na podstawie pozytywnej opinii rady </a:t>
            </a:r>
            <a:r>
              <a:rPr lang="pl-PL" dirty="0" smtClean="0">
                <a:solidFill>
                  <a:schemeClr val="tx1"/>
                </a:solidFill>
                <a:ea typeface="+mn-lt"/>
                <a:cs typeface="+mn-lt"/>
              </a:rPr>
              <a:t>pedagogicznej</a:t>
            </a:r>
            <a:endParaRPr lang="pl-PL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3) </a:t>
            </a:r>
            <a:r>
              <a:rPr lang="pl-PL" b="1" dirty="0">
                <a:solidFill>
                  <a:schemeClr val="tx1"/>
                </a:solidFill>
                <a:ea typeface="+mn-lt"/>
                <a:cs typeface="+mn-lt"/>
              </a:rPr>
              <a:t>potrzeb ucznia – obywatela Ukrainy</a:t>
            </a:r>
            <a:r>
              <a:rPr lang="pl-PL" dirty="0">
                <a:solidFill>
                  <a:schemeClr val="tx1"/>
                </a:solidFill>
                <a:ea typeface="+mn-lt"/>
                <a:cs typeface="+mn-lt"/>
              </a:rPr>
              <a:t> (dotyczy egzaminu z każdego przedmiotu) – na podstawie pozytywnej opinii rady pedagogicznej.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5FB71632-5556-2E24-5672-9B3646BA85A7}"/>
              </a:ext>
            </a:extLst>
          </p:cNvPr>
          <p:cNvSpPr txBox="1"/>
          <p:nvPr/>
        </p:nvSpPr>
        <p:spPr>
          <a:xfrm>
            <a:off x="1158816" y="569344"/>
            <a:ext cx="9859991" cy="51398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noProof="1">
                <a:latin typeface="Calibri"/>
                <a:cs typeface="Arial"/>
              </a:rPr>
              <a:t>Arkusze w dostosowanej </a:t>
            </a:r>
            <a:r>
              <a:rPr lang="en-US" sz="2800" b="1" u="sng" noProof="1">
                <a:solidFill>
                  <a:schemeClr val="accent2">
                    <a:lumMod val="50000"/>
                  </a:schemeClr>
                </a:solidFill>
                <a:latin typeface="Calibri"/>
                <a:cs typeface="Arial"/>
              </a:rPr>
              <a:t>formie</a:t>
            </a:r>
            <a:r>
              <a:rPr lang="en-US" sz="2800" b="1" noProof="1">
                <a:latin typeface="Calibri"/>
                <a:cs typeface="Arial"/>
              </a:rPr>
              <a:t> są przygotowywane dla uczniów: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1) z autyzmem, w tym z zespołem Aspergera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2) słabowidzących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3) niewidomych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4) słabosłyszących i niesłyszących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5) z niepełnosprawnością intelektualną w stopniu lekkim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6) z afazją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7) z niepełnosprawnością ruchową spowodowaną mózgowym porażeniem dziecięcym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8) którym </a:t>
            </a:r>
            <a:r>
              <a:rPr lang="en-US" sz="2000" b="1" noProof="1">
                <a:solidFill>
                  <a:schemeClr val="accent2">
                    <a:lumMod val="50000"/>
                  </a:schemeClr>
                </a:solidFill>
                <a:latin typeface="Calibri"/>
                <a:cs typeface="Arial"/>
              </a:rPr>
              <a:t>ograniczona znajomość języka polskiego </a:t>
            </a:r>
            <a:r>
              <a:rPr lang="en-US" sz="2000" noProof="1">
                <a:latin typeface="Calibri"/>
                <a:cs typeface="Arial"/>
              </a:rPr>
              <a:t>utrudnia zrozumienie czytanego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tekstu (dotyczy egzaminu z języka polskiego i matematyki)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9) </a:t>
            </a:r>
            <a:r>
              <a:rPr lang="en-US" sz="2000" b="1" noProof="1">
                <a:solidFill>
                  <a:schemeClr val="accent3">
                    <a:lumMod val="50000"/>
                  </a:schemeClr>
                </a:solidFill>
                <a:latin typeface="Calibri"/>
                <a:cs typeface="Arial"/>
              </a:rPr>
              <a:t>obywateli Ukrainy</a:t>
            </a:r>
            <a:r>
              <a:rPr lang="en-US" sz="2000" noProof="1">
                <a:latin typeface="Calibri"/>
                <a:cs typeface="Arial"/>
              </a:rPr>
              <a:t>, których pobyt na terytorium Rzeczypospolitej Polskiej jest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uznawany za legalny na podstawie art. 2 ust. 1 ustawy z dnia 12 marca 2022 r.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o pomocy obywatelom Ukrainy w związku z konfliktem zbrojnym na terytorium tego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państwa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10) z niepełnosprawnościami sprzężonymi</a:t>
            </a:r>
            <a:r>
              <a:rPr lang="en-US" sz="2000" noProof="1">
                <a:latin typeface="Calibri"/>
              </a:rPr>
              <a:t/>
            </a:r>
            <a:br>
              <a:rPr lang="en-US" sz="2000" noProof="1">
                <a:latin typeface="Calibri"/>
              </a:rPr>
            </a:br>
            <a:r>
              <a:rPr lang="en-US" sz="2000" noProof="1">
                <a:latin typeface="Calibri"/>
                <a:cs typeface="Arial"/>
              </a:rPr>
              <a:t>11) z </a:t>
            </a:r>
            <a:r>
              <a:rPr lang="en-US" sz="2000" b="1" noProof="1">
                <a:solidFill>
                  <a:schemeClr val="accent3">
                    <a:lumMod val="50000"/>
                  </a:schemeClr>
                </a:solidFill>
                <a:latin typeface="Calibri"/>
                <a:cs typeface="Arial"/>
              </a:rPr>
              <a:t>zaburzeniem widzenia barw</a:t>
            </a:r>
            <a:r>
              <a:rPr lang="en-US" sz="2000" noProof="1">
                <a:latin typeface="Calibri"/>
                <a:cs typeface="Arial"/>
              </a:rPr>
              <a:t>.</a:t>
            </a:r>
            <a:endParaRPr lang="en-US" sz="2000" noProof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041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+mn-lt"/>
              </a:rPr>
              <a:t>Uprawnieni do dostosowania </a:t>
            </a:r>
            <a:r>
              <a:rPr lang="pl-PL" b="1" u="sng" dirty="0" smtClean="0">
                <a:solidFill>
                  <a:srgbClr val="002060"/>
                </a:solidFill>
                <a:latin typeface="+mn-lt"/>
              </a:rPr>
              <a:t>warunków </a:t>
            </a:r>
            <a:r>
              <a:rPr lang="pl-PL" b="1" dirty="0" smtClean="0">
                <a:latin typeface="+mn-lt"/>
              </a:rPr>
              <a:t>są uczniowie: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z</a:t>
            </a:r>
            <a:r>
              <a:rPr lang="pl-PL" dirty="0" smtClean="0">
                <a:solidFill>
                  <a:schemeClr val="tx1"/>
                </a:solidFill>
              </a:rPr>
              <a:t> niepełnosprawnościami (warunki + formy)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c</a:t>
            </a:r>
            <a:r>
              <a:rPr lang="pl-PL" dirty="0" smtClean="0">
                <a:solidFill>
                  <a:schemeClr val="tx1"/>
                </a:solidFill>
              </a:rPr>
              <a:t>udzoziemcy, którym ograniczona znajomość języka polskiego utrudnia zrozumienie czytanego tekstu  </a:t>
            </a:r>
            <a:r>
              <a:rPr lang="pl-PL" dirty="0">
                <a:solidFill>
                  <a:schemeClr val="tx1"/>
                </a:solidFill>
              </a:rPr>
              <a:t> (warunki + formy</a:t>
            </a:r>
            <a:r>
              <a:rPr lang="pl-PL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z</a:t>
            </a:r>
            <a:r>
              <a:rPr lang="pl-PL" dirty="0" smtClean="0">
                <a:solidFill>
                  <a:schemeClr val="tx1"/>
                </a:solidFill>
              </a:rPr>
              <a:t>e specyficznymi trudnościami w uczeniu się,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z</a:t>
            </a:r>
            <a:r>
              <a:rPr lang="pl-PL" dirty="0" smtClean="0">
                <a:solidFill>
                  <a:schemeClr val="tx1"/>
                </a:solidFill>
              </a:rPr>
              <a:t> chorobami przewlekłymi,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c</a:t>
            </a:r>
            <a:r>
              <a:rPr lang="pl-PL" dirty="0" smtClean="0">
                <a:solidFill>
                  <a:schemeClr val="tx1"/>
                </a:solidFill>
              </a:rPr>
              <a:t>horzy lub niesprawni czasowo,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tx1"/>
                </a:solidFill>
              </a:rPr>
              <a:t>n</a:t>
            </a:r>
            <a:r>
              <a:rPr lang="pl-PL" dirty="0" smtClean="0">
                <a:solidFill>
                  <a:schemeClr val="tx1"/>
                </a:solidFill>
              </a:rPr>
              <a:t>iedostosowani społecznie lub zagrożeni niedostosowaniem społecznym,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 smtClean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 smtClean="0"/>
          </a:p>
          <a:p>
            <a:pPr>
              <a:buFont typeface="Wingdings" panose="05000000000000000000" pitchFamily="2" charset="2"/>
              <a:buChar char="§"/>
            </a:pPr>
            <a:endParaRPr lang="pl-PL" dirty="0" smtClean="0"/>
          </a:p>
          <a:p>
            <a:pPr>
              <a:buFont typeface="Wingdings" panose="05000000000000000000" pitchFamily="2" charset="2"/>
              <a:buChar char="§"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50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ostyVTI">
  <a:themeElements>
    <a:clrScheme name="AnalogousFromLightSeedRightStep">
      <a:dk1>
        <a:srgbClr val="000000"/>
      </a:dk1>
      <a:lt1>
        <a:srgbClr val="FFFFFF"/>
      </a:lt1>
      <a:dk2>
        <a:srgbClr val="413024"/>
      </a:dk2>
      <a:lt2>
        <a:srgbClr val="E8E3E2"/>
      </a:lt2>
      <a:accent1>
        <a:srgbClr val="7CA9B3"/>
      </a:accent1>
      <a:accent2>
        <a:srgbClr val="7F97BA"/>
      </a:accent2>
      <a:accent3>
        <a:srgbClr val="9796C6"/>
      </a:accent3>
      <a:accent4>
        <a:srgbClr val="987FBA"/>
      </a:accent4>
      <a:accent5>
        <a:srgbClr val="BD94C5"/>
      </a:accent5>
      <a:accent6>
        <a:srgbClr val="BA7FAA"/>
      </a:accent6>
      <a:hlink>
        <a:srgbClr val="AD7467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717</TotalTime>
  <Words>412</Words>
  <Application>Microsoft Office PowerPoint</Application>
  <PresentationFormat>Panoramiczny</PresentationFormat>
  <Paragraphs>79</Paragraphs>
  <Slides>19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Avenir Next LT Pro</vt:lpstr>
      <vt:lpstr>Calibri</vt:lpstr>
      <vt:lpstr>Goudy Old Style</vt:lpstr>
      <vt:lpstr>Wingdings</vt:lpstr>
      <vt:lpstr>FrostyVTI</vt:lpstr>
      <vt:lpstr>EGZAMIN ÓSMOKLASISTY</vt:lpstr>
      <vt:lpstr>Egzamin ósmoklasisty:  Termin główny – maj 2025 r. </vt:lpstr>
      <vt:lpstr>Egzamin ósmoklasisty:  Termin dodatkowy – czerwiec 2025 r. </vt:lpstr>
      <vt:lpstr>NAJWAŻNIEJSZE TERMINY</vt:lpstr>
      <vt:lpstr>NAJWAŻNIEJSZE TERMINY</vt:lpstr>
      <vt:lpstr>Uczeń z Ukrainy</vt:lpstr>
      <vt:lpstr>DOSTOSOWANIE WARUNKÓW I FORM PRZEPROWADZANIA EGZAMINU </vt:lpstr>
      <vt:lpstr>Prezentacja programu PowerPoint</vt:lpstr>
      <vt:lpstr>Uprawnieni do dostosowania warunków są uczniowie:</vt:lpstr>
      <vt:lpstr>Cd.</vt:lpstr>
      <vt:lpstr>Prezentacja programu PowerPoint</vt:lpstr>
      <vt:lpstr>NAJWAŻNIEJSZE TERMINY </vt:lpstr>
      <vt:lpstr>Prezentacja programu PowerPoint</vt:lpstr>
      <vt:lpstr>Prezentacja programu PowerPoint</vt:lpstr>
      <vt:lpstr>Ile trwa egzamin ósmoklasisty </vt:lpstr>
      <vt:lpstr>UCZNIOWIE Z DYSLEKSJĄ, DYSGRAFIĄ, DYSORTOGRAFIĄ, DYSKALKULIĄ</vt:lpstr>
      <vt:lpstr>Cd.</vt:lpstr>
      <vt:lpstr>Cd.</vt:lpstr>
      <vt:lpstr>Cd.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Lenovo_10</dc:creator>
  <cp:lastModifiedBy>Konto Microsoft</cp:lastModifiedBy>
  <cp:revision>657</cp:revision>
  <dcterms:created xsi:type="dcterms:W3CDTF">2022-09-07T12:35:52Z</dcterms:created>
  <dcterms:modified xsi:type="dcterms:W3CDTF">2024-10-02T09:57:19Z</dcterms:modified>
</cp:coreProperties>
</file>