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61" r:id="rId5"/>
    <p:sldId id="264" r:id="rId6"/>
    <p:sldId id="259" r:id="rId7"/>
    <p:sldId id="280" r:id="rId8"/>
    <p:sldId id="271" r:id="rId9"/>
    <p:sldId id="281" r:id="rId10"/>
    <p:sldId id="282" r:id="rId11"/>
    <p:sldId id="283" r:id="rId12"/>
    <p:sldId id="269" r:id="rId13"/>
    <p:sldId id="284" r:id="rId14"/>
    <p:sldId id="260" r:id="rId15"/>
    <p:sldId id="262" r:id="rId16"/>
    <p:sldId id="278" r:id="rId17"/>
    <p:sldId id="279" r:id="rId18"/>
    <p:sldId id="263" r:id="rId19"/>
    <p:sldId id="274" r:id="rId20"/>
    <p:sldId id="270" r:id="rId21"/>
    <p:sldId id="275" r:id="rId22"/>
    <p:sldId id="276" r:id="rId23"/>
    <p:sldId id="277" r:id="rId24"/>
  </p:sldIdLst>
  <p:sldSz cx="12192000" cy="6858000"/>
  <p:notesSz cx="6858000" cy="9144000"/>
  <p:defaultTextStyle>
    <a:defPPr rtl="0">
      <a:defRPr lang="pl-P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E40117-B550-4E57-8A6E-8A861AE4D7D8}" v="612" dt="2022-09-07T14:47:28.573"/>
    <p1510:client id="{C3EE81A9-C87E-F183-D8E4-DA6DFE1BF929}" v="1282" dt="2022-09-08T11:11:09.4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4" autoAdjust="0"/>
    <p:restoredTop sz="93357" autoAdjust="0"/>
  </p:normalViewPr>
  <p:slideViewPr>
    <p:cSldViewPr snapToGrid="0">
      <p:cViewPr varScale="1">
        <p:scale>
          <a:sx n="69" d="100"/>
          <a:sy n="69" d="100"/>
        </p:scale>
        <p:origin x="5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3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="" xmlns:a16="http://schemas.microsoft.com/office/drawing/2014/main" id="{F9E6C38E-2ED7-429A-9D90-A233A4C6753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="" xmlns:a16="http://schemas.microsoft.com/office/drawing/2014/main" id="{6B56387C-372F-479E-B420-7EE98464DE4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41F5A3-E045-48FB-8546-9FD8C794C384}" type="datetime1">
              <a:rPr lang="pl-PL" smtClean="0"/>
              <a:pPr/>
              <a:t>09.10.2025</a:t>
            </a:fld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="" xmlns:a16="http://schemas.microsoft.com/office/drawing/2014/main" id="{242C3022-B39A-4C36-BC8E-249465C5E3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="" xmlns:a16="http://schemas.microsoft.com/office/drawing/2014/main" id="{70C677BE-572B-435B-B0E1-9CDE074F56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1465D8-B7BE-44B2-A8D0-4CC504F3281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73430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noProof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6C48F-C5D9-42D3-8737-B5446ACDBE6D}" type="datetime1">
              <a:rPr lang="pl-PL" smtClean="0"/>
              <a:pPr/>
              <a:t>09.10.2025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noProof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A51586-3A37-40DA-983D-9C07B3D0B790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1382642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A51586-3A37-40DA-983D-9C07B3D0B790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3035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A51586-3A37-40DA-983D-9C07B3D0B790}" type="slidenum">
              <a:rPr lang="pl-PL" noProof="0" smtClean="0"/>
              <a:pPr/>
              <a:t>11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207609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BA1826-1B3E-4E2E-8D6C-93BCEAA3D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7200" y="1096965"/>
            <a:ext cx="7977600" cy="2085696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AB5F0CE-1714-4650-9690-5676C0634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6000" y="3945771"/>
            <a:ext cx="5760000" cy="1832730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FD0CA85-BF38-4762-934C-D00F2047C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49CA3C9-6579-49D9-A5FD-20231FB4B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B9B94FE-6287-4D49-B0E5-FE9A9BA75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AE0C0B2A-3FD1-4235-A16E-0ED1E028A93E}"/>
              </a:ext>
            </a:extLst>
          </p:cNvPr>
          <p:cNvCxnSpPr>
            <a:cxnSpLocks/>
          </p:cNvCxnSpPr>
          <p:nvPr/>
        </p:nvCxnSpPr>
        <p:spPr>
          <a:xfrm>
            <a:off x="5826000" y="3525773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="" xmlns:a16="http://schemas.microsoft.com/office/drawing/2014/main" id="{9494E066-0146-46E9-BAF1-C33240ABA294}"/>
              </a:ext>
            </a:extLst>
          </p:cNvPr>
          <p:cNvGrpSpPr/>
          <p:nvPr/>
        </p:nvGrpSpPr>
        <p:grpSpPr>
          <a:xfrm rot="2700000">
            <a:off x="10127693" y="4178240"/>
            <a:ext cx="633413" cy="1862138"/>
            <a:chOff x="5959192" y="333389"/>
            <a:chExt cx="633413" cy="1862138"/>
          </a:xfrm>
        </p:grpSpPr>
        <p:grpSp>
          <p:nvGrpSpPr>
            <p:cNvPr id="9" name="Group 8">
              <a:extLst>
                <a:ext uri="{FF2B5EF4-FFF2-40B4-BE49-F238E27FC236}">
                  <a16:creationId xmlns="" xmlns:a16="http://schemas.microsoft.com/office/drawing/2014/main" id="{B02BD80B-C499-4DAC-9580-575B04F8658F}"/>
                </a:ext>
              </a:extLst>
            </p:cNvPr>
            <p:cNvGrpSpPr/>
            <p:nvPr/>
          </p:nvGrpSpPr>
          <p:grpSpPr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11" name="Freeform 68">
                <a:extLst>
                  <a:ext uri="{FF2B5EF4-FFF2-40B4-BE49-F238E27FC236}">
                    <a16:creationId xmlns="" xmlns:a16="http://schemas.microsoft.com/office/drawing/2014/main" id="{CCF069F3-858C-4C67-90C2-46017C3D4C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="" xmlns:a16="http://schemas.microsoft.com/office/drawing/2014/main" id="{8A1FFA52-DFA8-4A81-8A85-50BE13257F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" name="Line 70">
              <a:extLst>
                <a:ext uri="{FF2B5EF4-FFF2-40B4-BE49-F238E27FC236}">
                  <a16:creationId xmlns="" xmlns:a16="http://schemas.microsoft.com/office/drawing/2014/main" id="{BAEDA471-60CB-4A0C-B9AD-B2B3C51EA2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2614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72FB6D0-92CA-4910-AE77-E238F4C89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7A913172-A138-4DD4-A5B1-58BA62507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73897B9-E4AD-469B-A60D-9A1A4BD19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1C5E1B0-48D6-4F99-9955-39958BA96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59F49DA-55D4-4E36-AEB9-A0E99E31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17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14FEBC7C-C5C1-4A79-A195-B35701C289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8D34A74-3328-469B-ABCA-96F2FE368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BAE19AB-5637-455E-89C3-B41702C20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364F2A3-EBEE-4F42-BAC2-A482F00E6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BFE1C27-1A43-4B0B-88D0-0C5FE1DBE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40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345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045267-19A7-4A3D-9658-AD3F78DD3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2305800"/>
            <a:ext cx="4636800" cy="2246400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5F17554-5672-499F-BEB9-AB069E6D1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65250" y="2305800"/>
            <a:ext cx="4636800" cy="2246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1">
                <a:solidFill>
                  <a:schemeClr val="tx1"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0CBA3C6-C279-46AA-B4EE-5F861D83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10/9/2025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04C125B-DDB9-4F4E-B9E9-A747E648F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83D465E-E86B-42A8-B18A-9046E40D6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="" xmlns:a16="http://schemas.microsoft.com/office/drawing/2014/main" id="{6681007E-0E57-40DB-9A98-D04E0A05937B}"/>
              </a:ext>
            </a:extLst>
          </p:cNvPr>
          <p:cNvSpPr/>
          <p:nvPr/>
        </p:nvSpPr>
        <p:spPr>
          <a:xfrm>
            <a:off x="1437136" y="649304"/>
            <a:ext cx="340415" cy="340415"/>
          </a:xfrm>
          <a:prstGeom prst="ellipse">
            <a:avLst/>
          </a:prstGeom>
          <a:gradFill flip="none" rotWithShape="1">
            <a:gsLst>
              <a:gs pos="0">
                <a:srgbClr val="FFFFFF">
                  <a:alpha val="80000"/>
                </a:srgbClr>
              </a:gs>
              <a:gs pos="100000">
                <a:srgbClr val="FFFFFF">
                  <a:alpha val="10000"/>
                </a:srgbClr>
              </a:gs>
            </a:gsLst>
            <a:lin ang="27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="" xmlns:a16="http://schemas.microsoft.com/office/drawing/2014/main" id="{4C2D7ED2-BAE3-470E-9EFF-F2A49EDD9767}"/>
              </a:ext>
            </a:extLst>
          </p:cNvPr>
          <p:cNvGrpSpPr/>
          <p:nvPr/>
        </p:nvGrpSpPr>
        <p:grpSpPr>
          <a:xfrm rot="10800000">
            <a:off x="1079500" y="952167"/>
            <a:ext cx="641184" cy="1069728"/>
            <a:chOff x="6484111" y="2967038"/>
            <a:chExt cx="641184" cy="1069728"/>
          </a:xfrm>
        </p:grpSpPr>
        <p:grpSp>
          <p:nvGrpSpPr>
            <p:cNvPr id="9" name="Group 8">
              <a:extLst>
                <a:ext uri="{FF2B5EF4-FFF2-40B4-BE49-F238E27FC236}">
                  <a16:creationId xmlns="" xmlns:a16="http://schemas.microsoft.com/office/drawing/2014/main" id="{15B14D1A-9E1B-41C3-96AA-A5C40C4F9B3A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14" name="Freeform 68">
                <a:extLst>
                  <a:ext uri="{FF2B5EF4-FFF2-40B4-BE49-F238E27FC236}">
                    <a16:creationId xmlns="" xmlns:a16="http://schemas.microsoft.com/office/drawing/2014/main" id="{00EC83EC-04A6-4533-80A5-B1817F1FB3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69">
                <a:extLst>
                  <a:ext uri="{FF2B5EF4-FFF2-40B4-BE49-F238E27FC236}">
                    <a16:creationId xmlns="" xmlns:a16="http://schemas.microsoft.com/office/drawing/2014/main" id="{BF61FF24-9074-4265-ACF4-1AEC3621B7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Line 70">
                <a:extLst>
                  <a:ext uri="{FF2B5EF4-FFF2-40B4-BE49-F238E27FC236}">
                    <a16:creationId xmlns="" xmlns:a16="http://schemas.microsoft.com/office/drawing/2014/main" id="{8D31D9FF-672B-4C5E-B4B2-DD86A12441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="" xmlns:a16="http://schemas.microsoft.com/office/drawing/2014/main" id="{8991EBFD-EBD5-48CE-9178-AF5B6F50D416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11" name="Freeform 68">
                <a:extLst>
                  <a:ext uri="{FF2B5EF4-FFF2-40B4-BE49-F238E27FC236}">
                    <a16:creationId xmlns="" xmlns:a16="http://schemas.microsoft.com/office/drawing/2014/main" id="{1B45F046-3129-4A30-9402-44BA590CD1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="" xmlns:a16="http://schemas.microsoft.com/office/drawing/2014/main" id="{24589F32-BB2E-46B1-BAB5-75EA779C7A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Line 70">
                <a:extLst>
                  <a:ext uri="{FF2B5EF4-FFF2-40B4-BE49-F238E27FC236}">
                    <a16:creationId xmlns="" xmlns:a16="http://schemas.microsoft.com/office/drawing/2014/main" id="{0BD46CA5-AE89-4413-AB8D-347179D881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17" name="Straight Connector 16">
            <a:extLst>
              <a:ext uri="{FF2B5EF4-FFF2-40B4-BE49-F238E27FC236}">
                <a16:creationId xmlns="" xmlns:a16="http://schemas.microsoft.com/office/drawing/2014/main" id="{4043A360-3214-4DB8-BD85-C6AE48D02D3A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5066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D84AEE3-6C7B-402E-B26D-1D079D78D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1101641-6BDA-433D-9393-1DDACE0670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9400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B8F8D2A-A489-488D-B1E1-23F36D3E9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4202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CA242E8-AEEF-4BBD-94E9-86F89D695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D58D2CA-06C9-412D-A5D6-F97DDBBB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21A80D9-E04B-47BF-80DA-01E68346A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725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4928400" cy="661912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4200" y="1736732"/>
            <a:ext cx="4928400" cy="6624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4200" y="2431257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22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41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4746A27C-9BDA-43B3-96EA-C145EA7F0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791FBD5E-AA17-42F1-8615-49F2664DD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E57A2D5-EBE5-43DD-8CF2-8B90801A0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675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E4451E1-40E1-4ED2-A9E3-6376E774A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1" y="955674"/>
            <a:ext cx="3531600" cy="138499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9BAAE5E-AD83-40D4-8BDB-6B2525024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4850" y="882651"/>
            <a:ext cx="5760000" cy="48958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D4DF8E2-A28B-4889-AD9E-1D733FEA2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89401" y="2584759"/>
            <a:ext cx="3531600" cy="319374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52EF812-B775-468C-84D9-4394CC19F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DE1DEB3-5237-467C-A5B6-EDA7F366E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1877A6B-440F-4D7B-92DA-1B964D029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DC89B2F1-1E32-44DB-B50E-BEA1896CAD81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423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8C6B204-119E-45DB-A177-995FF5D9B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955456"/>
            <a:ext cx="3531600" cy="1384995"/>
          </a:xfrm>
        </p:spPr>
        <p:txBody>
          <a:bodyPr anchor="b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9CCD3036-53A8-4361-AAAC-D8072EB470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40001"/>
            <a:ext cx="6115050" cy="523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0FCFCD5-820E-47D9-9A60-57680C4C94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90000" y="2584758"/>
            <a:ext cx="3531600" cy="328422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52446C3-A62E-4690-9098-53D59C4C3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0A6C8B8-EA3D-45E5-950A-B6F1EA0B4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72ACAB7-ADBF-42E5-A214-232BA9EFB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D0E80DA6-B971-46B7-B0D3-8581AE0B6ACB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682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002DDA7E-8449-42D1-93BD-4E96C1BF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172EB64-DBC0-4012-830E-9166670D1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400" y="1685925"/>
            <a:ext cx="10213200" cy="404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749A3E9-8704-4E26-A519-8215B3E94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4EC743F4-8769-40B4-85DF-6CB8DE9F66AA}" type="datetimeFigureOut">
              <a:rPr lang="en-US" smtClean="0"/>
              <a:pPr/>
              <a:t>10/9/2025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8590E32-87A0-44C2-A299-D45FAB146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cap="all" spc="3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E1C1A41-01A7-44E2-965B-ACFD4F280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FF2BD96E-3838-45D2-9031-D3AF67C920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621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75" r:id="rId5"/>
    <p:sldLayoutId id="2147483680" r:id="rId6"/>
    <p:sldLayoutId id="2147483676" r:id="rId7"/>
    <p:sldLayoutId id="2147483677" r:id="rId8"/>
    <p:sldLayoutId id="2147483678" r:id="rId9"/>
    <p:sldLayoutId id="2147483679" r:id="rId10"/>
    <p:sldLayoutId id="214748368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50000"/>
        </a:lnSpc>
        <a:spcBef>
          <a:spcPts val="10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50000"/>
        </a:lnSpc>
        <a:spcBef>
          <a:spcPts val="500"/>
        </a:spcBef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Lenovo_10\Downloads\20240820%20E8_25%20Komunikat%20o%20dostosowaniach%20w_FIN-1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amorzad.infor.pl/tematy/nauczyciel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0FA27539-4286-4FA8-9DA6-7CF237447C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112369" y="1079500"/>
            <a:ext cx="4078800" cy="2138400"/>
          </a:xfrm>
        </p:spPr>
        <p:txBody>
          <a:bodyPr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l-PL" sz="3700" b="1" dirty="0">
                <a:latin typeface="Calibri"/>
                <a:cs typeface="Calibri"/>
              </a:rPr>
              <a:t>EGZAMIN ÓSMOKLASISTY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112369" y="4113213"/>
            <a:ext cx="40788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z="3200" b="1" dirty="0">
                <a:solidFill>
                  <a:srgbClr val="C00000"/>
                </a:solidFill>
                <a:latin typeface="Calibri"/>
                <a:cs typeface="Calibri"/>
              </a:rPr>
              <a:t>ROK SZKOLNY </a:t>
            </a:r>
            <a:r>
              <a:rPr lang="pl-PL" sz="3200" b="1" dirty="0" smtClean="0">
                <a:solidFill>
                  <a:srgbClr val="C00000"/>
                </a:solidFill>
                <a:latin typeface="Calibri"/>
                <a:cs typeface="Calibri"/>
              </a:rPr>
              <a:t>2025/2026</a:t>
            </a:r>
            <a:endParaRPr lang="pl-PL" sz="3200" b="1" dirty="0">
              <a:solidFill>
                <a:srgbClr val="C00000"/>
              </a:solidFill>
              <a:latin typeface="Calibri"/>
              <a:cs typeface="Calibri"/>
            </a:endParaRPr>
          </a:p>
        </p:txBody>
      </p:sp>
      <p:pic>
        <p:nvPicPr>
          <p:cNvPr id="4" name="Picture 3" descr="Arkusz papieru do testów i ołówek">
            <a:extLst>
              <a:ext uri="{FF2B5EF4-FFF2-40B4-BE49-F238E27FC236}">
                <a16:creationId xmlns="" xmlns:a16="http://schemas.microsoft.com/office/drawing/2014/main" id="{023EB50B-7378-EC52-8137-05F9B3285C4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173" r="-5" b="-5"/>
          <a:stretch/>
        </p:blipFill>
        <p:spPr>
          <a:xfrm>
            <a:off x="20" y="10"/>
            <a:ext cx="6111518" cy="685799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C5E74535-9C0E-4211-B088-610AD56262A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8881769" y="369087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2186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4835" y="277091"/>
            <a:ext cx="8714509" cy="6414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53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latin typeface="+mn-lt"/>
              </a:rPr>
              <a:t>WAŻNE TERMINY </a:t>
            </a:r>
            <a:endParaRPr lang="pl-PL" dirty="0"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3200" dirty="0" smtClean="0">
                <a:solidFill>
                  <a:schemeClr val="tx1"/>
                </a:solidFill>
              </a:rPr>
              <a:t>Rodzice ucznia składają oświadczenie o korzystaniu albo niekorzystaniu ze wskazanych sposobów dostosowania </a:t>
            </a:r>
            <a:r>
              <a:rPr lang="pl-PL" sz="3200" b="1" dirty="0" smtClean="0">
                <a:solidFill>
                  <a:srgbClr val="FF0000"/>
                </a:solidFill>
              </a:rPr>
              <a:t>w terminie 3 dni roboczych </a:t>
            </a:r>
            <a:r>
              <a:rPr lang="pl-PL" sz="3200" dirty="0" smtClean="0">
                <a:solidFill>
                  <a:schemeClr val="tx1"/>
                </a:solidFill>
              </a:rPr>
              <a:t>od otrzymania w/w informacji (nie później niż do 25 listopada 2025r.) </a:t>
            </a:r>
            <a:endParaRPr lang="pl-PL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0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592BF95-B9AF-83F8-A4EE-AE34C7A2B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>
                <a:solidFill>
                  <a:srgbClr val="C00000"/>
                </a:solidFill>
              </a:rPr>
              <a:t>Ile trwa egzamin ósmoklasisty</a:t>
            </a:r>
            <a:endParaRPr lang="pl-PL" dirty="0">
              <a:solidFill>
                <a:srgbClr val="C00000"/>
              </a:solidFill>
            </a:endParaRPr>
          </a:p>
          <a:p>
            <a:pPr algn="ctr"/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030AE493-A12B-7BB6-D7A3-279078333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59410" indent="-359410"/>
            <a:r>
              <a:rPr lang="pl-PL" sz="24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Egzamin ósmoklasisty trwa: </a:t>
            </a:r>
            <a:endParaRPr lang="pl-PL" sz="24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359410" indent="-359410"/>
            <a:r>
              <a:rPr lang="pl-PL" sz="24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1) </a:t>
            </a:r>
            <a:r>
              <a:rPr lang="pl-PL" sz="2400" u="sng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z języka polskiego </a:t>
            </a:r>
            <a:r>
              <a:rPr lang="pl-PL" sz="24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–</a:t>
            </a:r>
            <a:r>
              <a:rPr lang="pl-PL" sz="2400" b="1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 </a:t>
            </a:r>
            <a:r>
              <a:rPr lang="pl-PL" sz="2400" b="1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150 </a:t>
            </a:r>
            <a:r>
              <a:rPr lang="pl-PL" sz="2400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minut </a:t>
            </a:r>
            <a:r>
              <a:rPr lang="pl-PL" sz="24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   </a:t>
            </a:r>
            <a:r>
              <a:rPr lang="pl-PL" sz="2400" b="1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wydłużony czas: </a:t>
            </a:r>
            <a:r>
              <a:rPr lang="pl-PL" sz="2400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195 minut</a:t>
            </a:r>
          </a:p>
          <a:p>
            <a:pPr marL="359410" indent="-359410"/>
            <a:r>
              <a:rPr lang="pl-PL" sz="240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2</a:t>
            </a:r>
            <a:r>
              <a:rPr lang="pl-PL" sz="24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) z</a:t>
            </a:r>
            <a:r>
              <a:rPr lang="pl-PL" sz="2400" u="sng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 matematyki </a:t>
            </a:r>
            <a:r>
              <a:rPr lang="pl-PL" sz="24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– </a:t>
            </a:r>
            <a:r>
              <a:rPr lang="pl-PL" sz="2400" b="1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125</a:t>
            </a:r>
            <a:r>
              <a:rPr lang="pl-PL" sz="2400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 </a:t>
            </a:r>
            <a:r>
              <a:rPr lang="pl-PL" sz="24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minut        </a:t>
            </a:r>
            <a:r>
              <a:rPr lang="pl-PL" sz="2400" b="1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wydłużony czas: </a:t>
            </a:r>
            <a:r>
              <a:rPr lang="pl-PL" sz="2400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165</a:t>
            </a:r>
            <a:r>
              <a:rPr lang="pl-PL" sz="24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  minut</a:t>
            </a:r>
            <a:endParaRPr lang="pl-PL" sz="24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359410" indent="-359410"/>
            <a:r>
              <a:rPr lang="pl-PL" sz="24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3) </a:t>
            </a:r>
            <a:r>
              <a:rPr lang="pl-PL" sz="2400" u="sng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z języka obcego nowożytnego </a:t>
            </a:r>
            <a:r>
              <a:rPr lang="pl-PL" sz="24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– </a:t>
            </a:r>
            <a:r>
              <a:rPr lang="pl-PL" sz="2400" b="1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110 </a:t>
            </a:r>
            <a:r>
              <a:rPr lang="pl-PL" sz="24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minut    </a:t>
            </a:r>
            <a:r>
              <a:rPr lang="pl-PL" sz="2400" b="1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wydłużony czas: </a:t>
            </a:r>
            <a:r>
              <a:rPr lang="pl-PL" sz="2400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145 </a:t>
            </a:r>
            <a:r>
              <a:rPr lang="pl-PL" sz="24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minut</a:t>
            </a:r>
            <a:endParaRPr lang="pl-PL" sz="2400" dirty="0">
              <a:solidFill>
                <a:schemeClr val="tx1"/>
              </a:solidFill>
              <a:latin typeface="Calibri"/>
            </a:endParaRPr>
          </a:p>
          <a:p>
            <a:pPr marL="359410" indent="-359410"/>
            <a:endParaRPr lang="pl-PL" dirty="0">
              <a:solidFill>
                <a:srgbClr val="000000">
                  <a:alpha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04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ZMIANY W PRZEPISACH W ROKU SZKOLNYM</a:t>
            </a:r>
            <a:r>
              <a:rPr lang="pl-PL" dirty="0" smtClean="0"/>
              <a:t> </a:t>
            </a:r>
            <a:r>
              <a:rPr lang="pl-PL" b="1" dirty="0" smtClean="0"/>
              <a:t>2026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b="1" kern="100" dirty="0">
                <a:solidFill>
                  <a:schemeClr val="tx1"/>
                </a:solidFill>
                <a:ea typeface="Aptos"/>
                <a:cs typeface="Times New Roman" panose="02020603050405020304" pitchFamily="18" charset="0"/>
              </a:rPr>
              <a:t>Rezygnacja z odrębnych dostosowań dla </a:t>
            </a:r>
            <a:r>
              <a:rPr lang="pl-PL" b="1" u="sng" kern="100" dirty="0">
                <a:solidFill>
                  <a:schemeClr val="tx1"/>
                </a:solidFill>
                <a:ea typeface="Aptos"/>
                <a:cs typeface="Times New Roman" panose="02020603050405020304" pitchFamily="18" charset="0"/>
              </a:rPr>
              <a:t>zdających – obywateli Ukrainy</a:t>
            </a:r>
            <a:r>
              <a:rPr lang="pl-PL" kern="100" dirty="0">
                <a:solidFill>
                  <a:schemeClr val="tx1"/>
                </a:solidFill>
                <a:ea typeface="Aptos"/>
                <a:cs typeface="Times New Roman" panose="02020603050405020304" pitchFamily="18" charset="0"/>
              </a:rPr>
              <a:t> (obowiązujących w latach 2022–2025). Od 2026 r. zdający – obywatele Ukrainy mogą korzystać z dostosowań przewidzianych w komunikacie dla zdających, którym ograniczona znajomość języka polskiego utrudnia rozumienie tekstu (</a:t>
            </a:r>
            <a:r>
              <a:rPr lang="pl-PL" kern="100" dirty="0" smtClean="0">
                <a:solidFill>
                  <a:schemeClr val="tx1"/>
                </a:solidFill>
                <a:ea typeface="Aptos"/>
                <a:cs typeface="Times New Roman" panose="02020603050405020304" pitchFamily="18" charset="0"/>
              </a:rPr>
              <a:t>cudzoziemców).</a:t>
            </a:r>
            <a:endParaRPr lang="pl-PL" kern="100" dirty="0">
              <a:solidFill>
                <a:schemeClr val="tx1"/>
              </a:solidFill>
              <a:ea typeface="Aptos"/>
              <a:cs typeface="Times New Roman" panose="02020603050405020304" pitchFamily="18" charset="0"/>
            </a:endParaRPr>
          </a:p>
          <a:p>
            <a:pPr lvl="0"/>
            <a:r>
              <a:rPr lang="pl-PL" b="1" dirty="0">
                <a:solidFill>
                  <a:schemeClr val="tx1"/>
                </a:solidFill>
              </a:rPr>
              <a:t>Rezygnacja z odrębnych dostosowań dla zdających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b="1" u="sng" dirty="0">
                <a:solidFill>
                  <a:schemeClr val="tx1"/>
                </a:solidFill>
              </a:rPr>
              <a:t>chorych przewlekle</a:t>
            </a:r>
            <a:r>
              <a:rPr lang="pl-PL" dirty="0">
                <a:solidFill>
                  <a:schemeClr val="tx1"/>
                </a:solidFill>
              </a:rPr>
              <a:t>. Ta grupa zdających może korzystać z dostosowań przewidzianych w komunikacie dla zdających </a:t>
            </a:r>
            <a:r>
              <a:rPr lang="pl-PL" u="sng" dirty="0">
                <a:solidFill>
                  <a:schemeClr val="tx1"/>
                </a:solidFill>
              </a:rPr>
              <a:t>chorych i niesprawnych czasowo</a:t>
            </a:r>
            <a:r>
              <a:rPr lang="pl-PL" dirty="0">
                <a:solidFill>
                  <a:schemeClr val="tx1"/>
                </a:solidFill>
              </a:rPr>
              <a:t>. W przypadku konieczności zapewnienia odrębnych dostosowań, nieprzewidzianych w komunikacie, konieczne jest porozumienie pomiędzy dyrektorem szkoły a dyrektorem OKE, zgodnie z art. 44zzr ust. 17 ustawy o systemie oświaty.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168308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C5B15908-815B-7F86-617E-61439A60B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>
                <a:solidFill>
                  <a:srgbClr val="C00000"/>
                </a:solidFill>
                <a:latin typeface="Calibri"/>
                <a:ea typeface="+mj-lt"/>
                <a:cs typeface="+mj-lt"/>
              </a:rPr>
              <a:t>DOSTOSOWANIE WARUNKÓW I FORM PRZEPROWADZANIA EGZAMINU</a:t>
            </a:r>
            <a:r>
              <a:rPr lang="pl-PL" dirty="0">
                <a:solidFill>
                  <a:srgbClr val="C00000"/>
                </a:solidFill>
                <a:latin typeface="Calibri"/>
                <a:ea typeface="+mj-lt"/>
                <a:cs typeface="+mj-lt"/>
              </a:rPr>
              <a:t> </a:t>
            </a:r>
            <a:endParaRPr lang="pl-PL" dirty="0">
              <a:solidFill>
                <a:srgbClr val="C00000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F395F7F0-76ED-E796-F1B3-8843986E8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513397"/>
            <a:ext cx="10213200" cy="474371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l-PL" b="1" dirty="0">
                <a:solidFill>
                  <a:schemeClr val="tx1"/>
                </a:solidFill>
                <a:ea typeface="+mn-lt"/>
                <a:cs typeface="+mn-lt"/>
              </a:rPr>
              <a:t>Dostosowanie</a:t>
            </a:r>
            <a:r>
              <a:rPr lang="pl-PL" b="1" u="sng" dirty="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pl-PL" b="1" u="sng" dirty="0" smtClean="0">
                <a:solidFill>
                  <a:srgbClr val="C00000"/>
                </a:solidFill>
                <a:ea typeface="+mn-lt"/>
                <a:cs typeface="+mn-lt"/>
              </a:rPr>
              <a:t>form</a:t>
            </a:r>
            <a:r>
              <a:rPr lang="pl-PL" b="1" dirty="0" smtClean="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pl-PL" b="1" dirty="0" smtClean="0">
                <a:solidFill>
                  <a:schemeClr val="tx1"/>
                </a:solidFill>
                <a:ea typeface="+mn-lt"/>
                <a:cs typeface="+mn-lt"/>
              </a:rPr>
              <a:t>przeprowadzania </a:t>
            </a:r>
            <a:r>
              <a:rPr lang="pl-PL" b="1" dirty="0">
                <a:solidFill>
                  <a:schemeClr val="tx1"/>
                </a:solidFill>
                <a:ea typeface="+mn-lt"/>
                <a:cs typeface="+mn-lt"/>
              </a:rPr>
              <a:t>egzaminu ósmoklasisty polega na</a:t>
            </a:r>
            <a:r>
              <a:rPr lang="pl-PL" dirty="0">
                <a:solidFill>
                  <a:schemeClr val="tx1"/>
                </a:solidFill>
                <a:ea typeface="+mn-lt"/>
                <a:cs typeface="+mn-lt"/>
              </a:rPr>
              <a:t> przygotowaniu</a:t>
            </a:r>
            <a:r>
              <a:rPr lang="pl-PL" i="1" dirty="0">
                <a:solidFill>
                  <a:schemeClr val="tx1"/>
                </a:solidFill>
                <a:ea typeface="+mn-lt"/>
                <a:cs typeface="+mn-lt"/>
              </a:rPr>
              <a:t> odrębnych arkuszy egzaminacyjnych </a:t>
            </a:r>
            <a:r>
              <a:rPr lang="pl-PL" dirty="0">
                <a:solidFill>
                  <a:schemeClr val="tx1"/>
                </a:solidFill>
                <a:ea typeface="+mn-lt"/>
                <a:cs typeface="+mn-lt"/>
              </a:rPr>
              <a:t>dostosowanych do:</a:t>
            </a:r>
            <a:r>
              <a:rPr lang="pl-PL" dirty="0">
                <a:ea typeface="+mn-lt"/>
                <a:cs typeface="+mn-lt"/>
              </a:rPr>
              <a:t/>
            </a:r>
            <a:br>
              <a:rPr lang="pl-PL" dirty="0">
                <a:ea typeface="+mn-lt"/>
                <a:cs typeface="+mn-lt"/>
              </a:rPr>
            </a:br>
            <a:r>
              <a:rPr lang="pl-PL" dirty="0" smtClean="0">
                <a:ea typeface="+mn-lt"/>
                <a:cs typeface="+mn-lt"/>
              </a:rPr>
              <a:t>- </a:t>
            </a:r>
            <a:r>
              <a:rPr lang="pl-PL" b="1" dirty="0" smtClean="0">
                <a:solidFill>
                  <a:schemeClr val="tx1"/>
                </a:solidFill>
                <a:ea typeface="+mn-lt"/>
                <a:cs typeface="+mn-lt"/>
              </a:rPr>
              <a:t>rodzaju </a:t>
            </a:r>
            <a:r>
              <a:rPr lang="pl-PL" b="1" dirty="0">
                <a:solidFill>
                  <a:schemeClr val="tx1"/>
                </a:solidFill>
                <a:ea typeface="+mn-lt"/>
                <a:cs typeface="+mn-lt"/>
              </a:rPr>
              <a:t>niepełnosprawności ucznia</a:t>
            </a:r>
            <a:r>
              <a:rPr lang="pl-PL" dirty="0">
                <a:solidFill>
                  <a:schemeClr val="tx1"/>
                </a:solidFill>
                <a:ea typeface="+mn-lt"/>
                <a:cs typeface="+mn-lt"/>
              </a:rPr>
              <a:t>, posiadającego </a:t>
            </a:r>
            <a:r>
              <a:rPr lang="pl-PL" b="1" dirty="0">
                <a:solidFill>
                  <a:schemeClr val="tx1"/>
                </a:solidFill>
                <a:ea typeface="+mn-lt"/>
                <a:cs typeface="+mn-lt"/>
              </a:rPr>
              <a:t>orzeczenie</a:t>
            </a:r>
            <a:r>
              <a:rPr lang="pl-PL" dirty="0">
                <a:solidFill>
                  <a:schemeClr val="tx1"/>
                </a:solidFill>
                <a:ea typeface="+mn-lt"/>
                <a:cs typeface="+mn-lt"/>
              </a:rPr>
              <a:t> o potrzebie kształcenia specjalnego wydane ze względu na niepełnosprawność </a:t>
            </a:r>
            <a:r>
              <a:rPr lang="pl-PL" dirty="0" smtClean="0">
                <a:solidFill>
                  <a:schemeClr val="tx1"/>
                </a:solidFill>
                <a:ea typeface="+mn-lt"/>
                <a:cs typeface="+mn-lt"/>
              </a:rPr>
              <a:t>lub </a:t>
            </a:r>
            <a:r>
              <a:rPr lang="pl-PL" b="1" dirty="0" smtClean="0">
                <a:solidFill>
                  <a:schemeClr val="tx1"/>
                </a:solidFill>
                <a:ea typeface="+mn-lt"/>
                <a:cs typeface="+mn-lt"/>
              </a:rPr>
              <a:t>zaburzenie widzenia barw</a:t>
            </a:r>
            <a:r>
              <a:rPr lang="pl-PL" b="1" dirty="0">
                <a:ea typeface="+mn-lt"/>
                <a:cs typeface="+mn-lt"/>
              </a:rPr>
              <a:t/>
            </a:r>
            <a:br>
              <a:rPr lang="pl-PL" b="1" dirty="0">
                <a:ea typeface="+mn-lt"/>
                <a:cs typeface="+mn-lt"/>
              </a:rPr>
            </a:br>
            <a:r>
              <a:rPr lang="pl-PL" dirty="0" smtClean="0">
                <a:solidFill>
                  <a:schemeClr val="tx1"/>
                </a:solidFill>
                <a:ea typeface="+mn-lt"/>
                <a:cs typeface="+mn-lt"/>
              </a:rPr>
              <a:t>- </a:t>
            </a:r>
            <a:r>
              <a:rPr lang="pl-PL" b="1" dirty="0" smtClean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pl-PL" b="1" dirty="0">
                <a:solidFill>
                  <a:schemeClr val="tx1"/>
                </a:solidFill>
                <a:ea typeface="+mn-lt"/>
                <a:cs typeface="+mn-lt"/>
              </a:rPr>
              <a:t>potrzeb ucznia</a:t>
            </a:r>
            <a:r>
              <a:rPr lang="pl-PL" dirty="0">
                <a:solidFill>
                  <a:schemeClr val="tx1"/>
                </a:solidFill>
                <a:ea typeface="+mn-lt"/>
                <a:cs typeface="+mn-lt"/>
              </a:rPr>
              <a:t>, któremu </a:t>
            </a:r>
            <a:r>
              <a:rPr lang="pl-PL" b="1" dirty="0">
                <a:solidFill>
                  <a:schemeClr val="tx1"/>
                </a:solidFill>
                <a:ea typeface="+mn-lt"/>
                <a:cs typeface="+mn-lt"/>
              </a:rPr>
              <a:t>ograniczona znajomość języka polskiego </a:t>
            </a:r>
            <a:r>
              <a:rPr lang="pl-PL" dirty="0">
                <a:solidFill>
                  <a:schemeClr val="tx1"/>
                </a:solidFill>
                <a:ea typeface="+mn-lt"/>
                <a:cs typeface="+mn-lt"/>
              </a:rPr>
              <a:t>utrudnia</a:t>
            </a:r>
            <a:r>
              <a:rPr lang="pl-PL" dirty="0">
                <a:ea typeface="+mn-lt"/>
                <a:cs typeface="+mn-lt"/>
              </a:rPr>
              <a:t/>
            </a:r>
            <a:br>
              <a:rPr lang="pl-PL" dirty="0">
                <a:ea typeface="+mn-lt"/>
                <a:cs typeface="+mn-lt"/>
              </a:rPr>
            </a:br>
            <a:r>
              <a:rPr lang="pl-PL" dirty="0">
                <a:solidFill>
                  <a:schemeClr val="tx1"/>
                </a:solidFill>
                <a:ea typeface="+mn-lt"/>
                <a:cs typeface="+mn-lt"/>
              </a:rPr>
              <a:t>zrozumienie czytanego tekstu (dotyczy egzaminu z języka polskiego i matematyki) – na podstawie pozytywnej opinii rady </a:t>
            </a:r>
            <a:r>
              <a:rPr lang="pl-PL" dirty="0" smtClean="0">
                <a:solidFill>
                  <a:schemeClr val="tx1"/>
                </a:solidFill>
                <a:ea typeface="+mn-lt"/>
                <a:cs typeface="+mn-lt"/>
              </a:rPr>
              <a:t>pedagogicznej</a:t>
            </a:r>
            <a:endParaRPr lang="pl-PL" dirty="0">
              <a:solidFill>
                <a:schemeClr val="tx1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8233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="" xmlns:a16="http://schemas.microsoft.com/office/drawing/2014/main" id="{5FB71632-5556-2E24-5672-9B3646BA85A7}"/>
              </a:ext>
            </a:extLst>
          </p:cNvPr>
          <p:cNvSpPr txBox="1"/>
          <p:nvPr/>
        </p:nvSpPr>
        <p:spPr>
          <a:xfrm>
            <a:off x="1158816" y="569344"/>
            <a:ext cx="9859991" cy="390876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 noProof="1">
                <a:latin typeface="Calibri"/>
                <a:cs typeface="Arial"/>
              </a:rPr>
              <a:t>Arkusze w dostosowanej </a:t>
            </a:r>
            <a:r>
              <a:rPr lang="en-US" sz="2800" b="1" u="sng" noProof="1">
                <a:solidFill>
                  <a:schemeClr val="accent2">
                    <a:lumMod val="50000"/>
                  </a:schemeClr>
                </a:solidFill>
                <a:latin typeface="Calibri"/>
                <a:cs typeface="Arial"/>
              </a:rPr>
              <a:t>formie</a:t>
            </a:r>
            <a:r>
              <a:rPr lang="en-US" sz="2800" b="1" noProof="1">
                <a:latin typeface="Calibri"/>
                <a:cs typeface="Arial"/>
              </a:rPr>
              <a:t> są przygotowywane dla uczniów:</a:t>
            </a:r>
            <a:r>
              <a:rPr lang="en-US" sz="2000" noProof="1">
                <a:latin typeface="Calibri"/>
              </a:rPr>
              <a:t/>
            </a:r>
            <a:br>
              <a:rPr lang="en-US" sz="2000" noProof="1">
                <a:latin typeface="Calibri"/>
              </a:rPr>
            </a:br>
            <a:r>
              <a:rPr lang="en-US" sz="2000" noProof="1">
                <a:latin typeface="Calibri"/>
                <a:cs typeface="Arial"/>
              </a:rPr>
              <a:t>1) z autyzmem, w tym z zespołem Aspergera</a:t>
            </a:r>
            <a:r>
              <a:rPr lang="en-US" sz="2000" noProof="1">
                <a:latin typeface="Calibri"/>
              </a:rPr>
              <a:t/>
            </a:r>
            <a:br>
              <a:rPr lang="en-US" sz="2000" noProof="1">
                <a:latin typeface="Calibri"/>
              </a:rPr>
            </a:br>
            <a:r>
              <a:rPr lang="en-US" sz="2000" noProof="1">
                <a:latin typeface="Calibri"/>
                <a:cs typeface="Arial"/>
              </a:rPr>
              <a:t>2) słabowidzących</a:t>
            </a:r>
            <a:r>
              <a:rPr lang="en-US" sz="2000" noProof="1">
                <a:latin typeface="Calibri"/>
              </a:rPr>
              <a:t/>
            </a:r>
            <a:br>
              <a:rPr lang="en-US" sz="2000" noProof="1">
                <a:latin typeface="Calibri"/>
              </a:rPr>
            </a:br>
            <a:r>
              <a:rPr lang="en-US" sz="2000" noProof="1">
                <a:latin typeface="Calibri"/>
                <a:cs typeface="Arial"/>
              </a:rPr>
              <a:t>3) niewidomych</a:t>
            </a:r>
            <a:r>
              <a:rPr lang="en-US" sz="2000" noProof="1">
                <a:latin typeface="Calibri"/>
              </a:rPr>
              <a:t/>
            </a:r>
            <a:br>
              <a:rPr lang="en-US" sz="2000" noProof="1">
                <a:latin typeface="Calibri"/>
              </a:rPr>
            </a:br>
            <a:r>
              <a:rPr lang="en-US" sz="2000" noProof="1">
                <a:latin typeface="Calibri"/>
                <a:cs typeface="Arial"/>
              </a:rPr>
              <a:t>4) słabosłyszących i niesłyszących</a:t>
            </a:r>
            <a:r>
              <a:rPr lang="en-US" sz="2000" noProof="1">
                <a:latin typeface="Calibri"/>
              </a:rPr>
              <a:t/>
            </a:r>
            <a:br>
              <a:rPr lang="en-US" sz="2000" noProof="1">
                <a:latin typeface="Calibri"/>
              </a:rPr>
            </a:br>
            <a:r>
              <a:rPr lang="en-US" sz="2000" noProof="1">
                <a:latin typeface="Calibri"/>
                <a:cs typeface="Arial"/>
              </a:rPr>
              <a:t>5) z niepełnosprawnością intelektualną w stopniu lekkim</a:t>
            </a:r>
            <a:r>
              <a:rPr lang="en-US" sz="2000" noProof="1">
                <a:latin typeface="Calibri"/>
              </a:rPr>
              <a:t/>
            </a:r>
            <a:br>
              <a:rPr lang="en-US" sz="2000" noProof="1">
                <a:latin typeface="Calibri"/>
              </a:rPr>
            </a:br>
            <a:r>
              <a:rPr lang="en-US" sz="2000" noProof="1">
                <a:latin typeface="Calibri"/>
                <a:cs typeface="Arial"/>
              </a:rPr>
              <a:t>6) z afazją</a:t>
            </a:r>
            <a:r>
              <a:rPr lang="en-US" sz="2000" noProof="1">
                <a:latin typeface="Calibri"/>
              </a:rPr>
              <a:t/>
            </a:r>
            <a:br>
              <a:rPr lang="en-US" sz="2000" noProof="1">
                <a:latin typeface="Calibri"/>
              </a:rPr>
            </a:br>
            <a:r>
              <a:rPr lang="en-US" sz="2000" noProof="1">
                <a:latin typeface="Calibri"/>
                <a:cs typeface="Arial"/>
              </a:rPr>
              <a:t>7) z niepełnosprawnością ruchową spowodowaną mózgowym porażeniem dziecięcym</a:t>
            </a:r>
            <a:r>
              <a:rPr lang="en-US" sz="2000" noProof="1">
                <a:latin typeface="Calibri"/>
              </a:rPr>
              <a:t/>
            </a:r>
            <a:br>
              <a:rPr lang="en-US" sz="2000" noProof="1">
                <a:latin typeface="Calibri"/>
              </a:rPr>
            </a:br>
            <a:r>
              <a:rPr lang="en-US" sz="2000" noProof="1">
                <a:latin typeface="Calibri"/>
                <a:cs typeface="Arial"/>
              </a:rPr>
              <a:t>8) którym </a:t>
            </a:r>
            <a:r>
              <a:rPr lang="en-US" sz="2000" b="1" noProof="1">
                <a:solidFill>
                  <a:schemeClr val="accent2">
                    <a:lumMod val="50000"/>
                  </a:schemeClr>
                </a:solidFill>
                <a:latin typeface="Calibri"/>
                <a:cs typeface="Arial"/>
              </a:rPr>
              <a:t>ograniczona znajomość języka polskiego </a:t>
            </a:r>
            <a:r>
              <a:rPr lang="en-US" sz="2000" noProof="1">
                <a:latin typeface="Calibri"/>
                <a:cs typeface="Arial"/>
              </a:rPr>
              <a:t>utrudnia zrozumienie czytanego</a:t>
            </a:r>
            <a:r>
              <a:rPr lang="en-US" sz="2000" noProof="1">
                <a:latin typeface="Calibri"/>
              </a:rPr>
              <a:t/>
            </a:r>
            <a:br>
              <a:rPr lang="en-US" sz="2000" noProof="1">
                <a:latin typeface="Calibri"/>
              </a:rPr>
            </a:br>
            <a:r>
              <a:rPr lang="en-US" sz="2000" noProof="1">
                <a:latin typeface="Calibri"/>
                <a:cs typeface="Arial"/>
              </a:rPr>
              <a:t>tekstu (dotyczy egzaminu z języka polskiego i matematyki)</a:t>
            </a:r>
            <a:r>
              <a:rPr lang="en-US" sz="2000" noProof="1">
                <a:latin typeface="Calibri"/>
              </a:rPr>
              <a:t/>
            </a:r>
            <a:br>
              <a:rPr lang="en-US" sz="2000" noProof="1">
                <a:latin typeface="Calibri"/>
              </a:rPr>
            </a:br>
            <a:r>
              <a:rPr lang="pl-PL" sz="2000" noProof="1">
                <a:latin typeface="Calibri"/>
                <a:cs typeface="Arial"/>
              </a:rPr>
              <a:t>9</a:t>
            </a:r>
            <a:r>
              <a:rPr lang="en-US" sz="2000" noProof="1" smtClean="0">
                <a:latin typeface="Calibri"/>
                <a:cs typeface="Arial"/>
              </a:rPr>
              <a:t>) </a:t>
            </a:r>
            <a:r>
              <a:rPr lang="en-US" sz="2000" noProof="1">
                <a:latin typeface="Calibri"/>
                <a:cs typeface="Arial"/>
              </a:rPr>
              <a:t>z niepełnosprawnościami sprzężonymi</a:t>
            </a:r>
            <a:r>
              <a:rPr lang="en-US" sz="2000" noProof="1">
                <a:latin typeface="Calibri"/>
              </a:rPr>
              <a:t/>
            </a:r>
            <a:br>
              <a:rPr lang="en-US" sz="2000" noProof="1">
                <a:latin typeface="Calibri"/>
              </a:rPr>
            </a:br>
            <a:r>
              <a:rPr lang="en-US" sz="2000" noProof="1" smtClean="0">
                <a:latin typeface="Calibri"/>
                <a:cs typeface="Arial"/>
              </a:rPr>
              <a:t>1</a:t>
            </a:r>
            <a:r>
              <a:rPr lang="pl-PL" sz="2000" noProof="1" smtClean="0">
                <a:latin typeface="Calibri"/>
                <a:cs typeface="Arial"/>
              </a:rPr>
              <a:t>0)</a:t>
            </a:r>
            <a:r>
              <a:rPr lang="en-US" sz="2000" noProof="1" smtClean="0">
                <a:latin typeface="Calibri"/>
                <a:cs typeface="Arial"/>
              </a:rPr>
              <a:t> </a:t>
            </a:r>
            <a:r>
              <a:rPr lang="en-US" sz="2000" noProof="1">
                <a:latin typeface="Calibri"/>
                <a:cs typeface="Arial"/>
              </a:rPr>
              <a:t>z </a:t>
            </a:r>
            <a:r>
              <a:rPr lang="en-US" sz="2000" b="1" noProof="1">
                <a:solidFill>
                  <a:schemeClr val="accent3">
                    <a:lumMod val="50000"/>
                  </a:schemeClr>
                </a:solidFill>
                <a:latin typeface="Calibri"/>
                <a:cs typeface="Arial"/>
              </a:rPr>
              <a:t>zaburzeniem widzenia barw</a:t>
            </a:r>
            <a:r>
              <a:rPr lang="en-US" sz="2000" noProof="1">
                <a:latin typeface="Calibri"/>
                <a:cs typeface="Arial"/>
              </a:rPr>
              <a:t>.</a:t>
            </a:r>
            <a:endParaRPr lang="en-US" sz="2000" noProof="1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041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latin typeface="+mn-lt"/>
              </a:rPr>
              <a:t>Uprawnieni do dostosowania </a:t>
            </a:r>
            <a:r>
              <a:rPr lang="pl-PL" b="1" u="sng" dirty="0" smtClean="0">
                <a:solidFill>
                  <a:srgbClr val="002060"/>
                </a:solidFill>
                <a:latin typeface="+mn-lt"/>
              </a:rPr>
              <a:t>warunków </a:t>
            </a:r>
            <a:r>
              <a:rPr lang="pl-PL" b="1" dirty="0" smtClean="0">
                <a:latin typeface="+mn-lt"/>
              </a:rPr>
              <a:t>są uczniowie:</a:t>
            </a:r>
            <a:endParaRPr lang="pl-PL" b="1" dirty="0"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tx1"/>
                </a:solidFill>
              </a:rPr>
              <a:t>z</a:t>
            </a:r>
            <a:r>
              <a:rPr lang="pl-PL" dirty="0" smtClean="0">
                <a:solidFill>
                  <a:schemeClr val="tx1"/>
                </a:solidFill>
              </a:rPr>
              <a:t> niepełnosprawnościami (warunki + formy)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tx1"/>
                </a:solidFill>
              </a:rPr>
              <a:t>c</a:t>
            </a:r>
            <a:r>
              <a:rPr lang="pl-PL" dirty="0" smtClean="0">
                <a:solidFill>
                  <a:schemeClr val="tx1"/>
                </a:solidFill>
              </a:rPr>
              <a:t>udzoziemcy, którym ograniczona znajomość języka polskiego utrudnia zrozumienie czytanego tekstu  </a:t>
            </a:r>
            <a:r>
              <a:rPr lang="pl-PL" dirty="0">
                <a:solidFill>
                  <a:schemeClr val="tx1"/>
                </a:solidFill>
              </a:rPr>
              <a:t> (warunki + formy</a:t>
            </a:r>
            <a:r>
              <a:rPr lang="pl-PL" dirty="0" smtClean="0">
                <a:solidFill>
                  <a:schemeClr val="tx1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tx1"/>
                </a:solidFill>
              </a:rPr>
              <a:t>z</a:t>
            </a:r>
            <a:r>
              <a:rPr lang="pl-PL" dirty="0" smtClean="0">
                <a:solidFill>
                  <a:schemeClr val="tx1"/>
                </a:solidFill>
              </a:rPr>
              <a:t>e specyficznymi trudnościami w uczeniu się,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chemeClr val="tx1"/>
                </a:solidFill>
              </a:rPr>
              <a:t>chorzy lub niesprawni czasowo (w tym przewlekle chorzy),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tx1"/>
                </a:solidFill>
              </a:rPr>
              <a:t>n</a:t>
            </a:r>
            <a:r>
              <a:rPr lang="pl-PL" dirty="0" smtClean="0">
                <a:solidFill>
                  <a:schemeClr val="tx1"/>
                </a:solidFill>
              </a:rPr>
              <a:t>iedostosowani społecznie lub zagrożeni niedostosowaniem społecznym,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dirty="0" smtClean="0"/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  <a:p>
            <a:pPr>
              <a:buFont typeface="Wingdings" panose="05000000000000000000" pitchFamily="2" charset="2"/>
              <a:buChar char="§"/>
            </a:pPr>
            <a:endParaRPr lang="pl-PL" dirty="0" smtClean="0"/>
          </a:p>
          <a:p>
            <a:pPr>
              <a:buFont typeface="Wingdings" panose="05000000000000000000" pitchFamily="2" charset="2"/>
              <a:buChar char="§"/>
            </a:pPr>
            <a:endParaRPr lang="pl-PL" dirty="0" smtClean="0"/>
          </a:p>
          <a:p>
            <a:pPr>
              <a:buFont typeface="Wingdings" panose="05000000000000000000" pitchFamily="2" charset="2"/>
              <a:buChar char="§"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6550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w</a:t>
            </a:r>
            <a:r>
              <a:rPr lang="pl-PL" dirty="0" smtClean="0">
                <a:solidFill>
                  <a:schemeClr val="tx1"/>
                </a:solidFill>
              </a:rPr>
              <a:t> sytuacji kryzysowej lub traumatycznej,</a:t>
            </a:r>
          </a:p>
          <a:p>
            <a:r>
              <a:rPr lang="pl-PL" dirty="0">
                <a:solidFill>
                  <a:schemeClr val="tx1"/>
                </a:solidFill>
              </a:rPr>
              <a:t>m</a:t>
            </a:r>
            <a:r>
              <a:rPr lang="pl-PL" dirty="0" smtClean="0">
                <a:solidFill>
                  <a:schemeClr val="tx1"/>
                </a:solidFill>
              </a:rPr>
              <a:t>ający trudności adaptacyjne związane z wcześniejszym kształceniem za granicą,</a:t>
            </a:r>
          </a:p>
          <a:p>
            <a:r>
              <a:rPr lang="pl-PL" dirty="0">
                <a:solidFill>
                  <a:schemeClr val="tx1"/>
                </a:solidFill>
              </a:rPr>
              <a:t>z</a:t>
            </a:r>
            <a:r>
              <a:rPr lang="pl-PL" dirty="0" smtClean="0">
                <a:solidFill>
                  <a:schemeClr val="tx1"/>
                </a:solidFill>
              </a:rPr>
              <a:t> zaburzeniami komunikacji językowej,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z zaburzeniami widzenia barw (warunki + formy). </a:t>
            </a:r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8308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="" xmlns:a16="http://schemas.microsoft.com/office/drawing/2014/main" id="{9B7B7ECA-79AA-8CEA-A860-FFA90777221F}"/>
              </a:ext>
            </a:extLst>
          </p:cNvPr>
          <p:cNvSpPr txBox="1"/>
          <p:nvPr/>
        </p:nvSpPr>
        <p:spPr>
          <a:xfrm>
            <a:off x="439948" y="195533"/>
            <a:ext cx="11383991" cy="541686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noProof="1">
                <a:latin typeface="Arial"/>
                <a:cs typeface="Arial"/>
              </a:rPr>
              <a:t>Dokumenty, na podstawie których przyznawane jest </a:t>
            </a:r>
            <a:r>
              <a:rPr lang="en-US" sz="2400" b="1" u="sng" noProof="1">
                <a:latin typeface="Arial"/>
                <a:cs typeface="Arial"/>
              </a:rPr>
              <a:t>dostosowanie formy </a:t>
            </a:r>
            <a:r>
              <a:rPr lang="en-US" sz="2400" b="1" u="sng" noProof="1" smtClean="0">
                <a:latin typeface="Arial"/>
                <a:cs typeface="Arial"/>
              </a:rPr>
              <a:t>lub</a:t>
            </a:r>
            <a:r>
              <a:rPr lang="pl-PL" sz="2400" b="1" u="sng" noProof="1" smtClean="0">
                <a:latin typeface="Arial"/>
                <a:cs typeface="Arial"/>
              </a:rPr>
              <a:t>/i</a:t>
            </a:r>
            <a:r>
              <a:rPr lang="en-US" sz="2400" b="1" u="sng" noProof="1" smtClean="0">
                <a:latin typeface="Arial"/>
                <a:cs typeface="Arial"/>
              </a:rPr>
              <a:t> </a:t>
            </a:r>
            <a:r>
              <a:rPr lang="en-US" sz="2400" b="1" u="sng" noProof="1">
                <a:latin typeface="Arial"/>
                <a:cs typeface="Arial"/>
              </a:rPr>
              <a:t>warunków</a:t>
            </a:r>
            <a:r>
              <a:rPr lang="en-US" sz="2400" b="1" noProof="1">
                <a:latin typeface="Arial"/>
                <a:cs typeface="Arial"/>
              </a:rPr>
              <a:t> przeprowadzania egzaminu ósmoklasisty, to:</a:t>
            </a:r>
            <a:endParaRPr lang="en-US" sz="2000" noProof="1">
              <a:latin typeface="Avenir Next LT Pro"/>
              <a:cs typeface="Arial"/>
            </a:endParaRPr>
          </a:p>
          <a:p>
            <a:r>
              <a:rPr lang="en-US" noProof="1"/>
              <a:t/>
            </a:r>
            <a:br>
              <a:rPr lang="en-US" noProof="1"/>
            </a:br>
            <a:r>
              <a:rPr lang="en-US" sz="2000" noProof="1">
                <a:latin typeface="Arial"/>
                <a:cs typeface="Arial"/>
              </a:rPr>
              <a:t>1) </a:t>
            </a:r>
            <a:r>
              <a:rPr lang="en-US" sz="2000" u="sng" noProof="1">
                <a:latin typeface="Arial"/>
                <a:cs typeface="Arial"/>
              </a:rPr>
              <a:t>orzeczenie</a:t>
            </a:r>
            <a:r>
              <a:rPr lang="en-US" sz="2000" noProof="1">
                <a:latin typeface="Arial"/>
                <a:cs typeface="Arial"/>
              </a:rPr>
              <a:t> o potrzebie kształcenia specjalnego wydane ze względu na niepełnosprawność</a:t>
            </a:r>
            <a:r>
              <a:rPr lang="en-US" sz="2000" noProof="1"/>
              <a:t/>
            </a:r>
            <a:br>
              <a:rPr lang="en-US" sz="2000" noProof="1"/>
            </a:br>
            <a:r>
              <a:rPr lang="en-US" sz="2000" noProof="1">
                <a:latin typeface="Arial"/>
                <a:cs typeface="Arial"/>
              </a:rPr>
              <a:t>2) </a:t>
            </a:r>
            <a:r>
              <a:rPr lang="en-US" sz="2000" u="sng" noProof="1">
                <a:latin typeface="Arial"/>
                <a:cs typeface="Arial"/>
              </a:rPr>
              <a:t>orzeczenie</a:t>
            </a:r>
            <a:r>
              <a:rPr lang="en-US" sz="2000" noProof="1">
                <a:latin typeface="Arial"/>
                <a:cs typeface="Arial"/>
              </a:rPr>
              <a:t> o potrzebie kształcenia specjalnego wydane ze względu na niedostosowanie społeczne lub zagrożenie niedostosowaniem społecznym</a:t>
            </a:r>
            <a:r>
              <a:rPr lang="en-US" sz="2000" noProof="1"/>
              <a:t/>
            </a:r>
            <a:br>
              <a:rPr lang="en-US" sz="2000" noProof="1"/>
            </a:br>
            <a:r>
              <a:rPr lang="en-US" sz="2000" noProof="1">
                <a:latin typeface="Arial"/>
                <a:cs typeface="Arial"/>
              </a:rPr>
              <a:t>3) </a:t>
            </a:r>
            <a:r>
              <a:rPr lang="en-US" sz="2000" u="sng" noProof="1">
                <a:latin typeface="Arial"/>
                <a:cs typeface="Arial"/>
              </a:rPr>
              <a:t>orzeczenie</a:t>
            </a:r>
            <a:r>
              <a:rPr lang="en-US" sz="2000" noProof="1">
                <a:latin typeface="Arial"/>
                <a:cs typeface="Arial"/>
              </a:rPr>
              <a:t> o potrzebie indywidualnego nauczania</a:t>
            </a:r>
            <a:r>
              <a:rPr lang="en-US" sz="2000" noProof="1"/>
              <a:t/>
            </a:r>
            <a:br>
              <a:rPr lang="en-US" sz="2000" noProof="1"/>
            </a:br>
            <a:r>
              <a:rPr lang="en-US" sz="2000" noProof="1">
                <a:latin typeface="Arial"/>
                <a:cs typeface="Arial"/>
              </a:rPr>
              <a:t>4) </a:t>
            </a:r>
            <a:r>
              <a:rPr lang="en-US" sz="2000" u="sng" noProof="1">
                <a:latin typeface="Arial"/>
                <a:cs typeface="Arial"/>
              </a:rPr>
              <a:t>zaświadczenie</a:t>
            </a:r>
            <a:r>
              <a:rPr lang="en-US" sz="2000" noProof="1">
                <a:latin typeface="Arial"/>
                <a:cs typeface="Arial"/>
              </a:rPr>
              <a:t> o stanie zdrowia wydane przez lekarza</a:t>
            </a:r>
            <a:r>
              <a:rPr lang="en-US" sz="2000" noProof="1"/>
              <a:t/>
            </a:r>
            <a:br>
              <a:rPr lang="en-US" sz="2000" noProof="1"/>
            </a:br>
            <a:r>
              <a:rPr lang="en-US" sz="2000" noProof="1">
                <a:latin typeface="Arial"/>
                <a:cs typeface="Arial"/>
              </a:rPr>
              <a:t>5)</a:t>
            </a:r>
            <a:r>
              <a:rPr lang="en-US" sz="2000" b="1" noProof="1">
                <a:latin typeface="Arial"/>
                <a:cs typeface="Arial"/>
              </a:rPr>
              <a:t> </a:t>
            </a:r>
            <a:r>
              <a:rPr lang="en-US" sz="2000" b="1" u="sng" noProof="1">
                <a:latin typeface="Arial"/>
                <a:cs typeface="Arial"/>
              </a:rPr>
              <a:t>opinia</a:t>
            </a:r>
            <a:r>
              <a:rPr lang="en-US" sz="2000" b="1" noProof="1">
                <a:latin typeface="Arial"/>
                <a:cs typeface="Arial"/>
              </a:rPr>
              <a:t> poradni psychologiczno-pedagogicznej, w tym poradni specjalistycznej,o specyficznych trudnościach w uczeniu się, w tym z: dysleksją, dysgrafią, dysortografią, dyskalkulią</a:t>
            </a:r>
            <a:r>
              <a:rPr lang="en-US" sz="2000" b="1" noProof="1"/>
              <a:t/>
            </a:r>
            <a:br>
              <a:rPr lang="en-US" sz="2000" b="1" noProof="1"/>
            </a:br>
            <a:r>
              <a:rPr lang="en-US" sz="2000" noProof="1">
                <a:latin typeface="Arial"/>
                <a:cs typeface="Arial"/>
              </a:rPr>
              <a:t>6) </a:t>
            </a:r>
            <a:r>
              <a:rPr lang="en-US" sz="2000" b="1" u="sng" noProof="1">
                <a:latin typeface="Arial"/>
                <a:cs typeface="Arial"/>
              </a:rPr>
              <a:t>pozytywna opinia rady pedagogicznej </a:t>
            </a:r>
            <a:r>
              <a:rPr lang="en-US" sz="2000" noProof="1">
                <a:latin typeface="Arial"/>
                <a:cs typeface="Arial"/>
              </a:rPr>
              <a:t>w przypadku uczniów:</a:t>
            </a:r>
            <a:r>
              <a:rPr lang="en-US" sz="2000" noProof="1"/>
              <a:t/>
            </a:r>
            <a:br>
              <a:rPr lang="en-US" sz="2000" noProof="1"/>
            </a:br>
            <a:r>
              <a:rPr lang="en-US" sz="2000" noProof="1">
                <a:latin typeface="Arial"/>
                <a:cs typeface="Arial"/>
              </a:rPr>
              <a:t>a) </a:t>
            </a:r>
            <a:r>
              <a:rPr lang="en-US" sz="2000" noProof="1" smtClean="0">
                <a:latin typeface="Arial"/>
                <a:cs typeface="Arial"/>
              </a:rPr>
              <a:t>objętych </a:t>
            </a:r>
            <a:r>
              <a:rPr lang="en-US" sz="2000" noProof="1">
                <a:latin typeface="Arial"/>
                <a:cs typeface="Arial"/>
              </a:rPr>
              <a:t>pomocą psychologiczno-pedagogiczną w szkole ze względu na </a:t>
            </a:r>
            <a:r>
              <a:rPr lang="en-US" sz="2000" b="1" noProof="1" smtClean="0">
                <a:latin typeface="Arial"/>
                <a:cs typeface="Arial"/>
              </a:rPr>
              <a:t>trudności</a:t>
            </a:r>
            <a:r>
              <a:rPr lang="pl-PL" sz="2000" b="1" noProof="1"/>
              <a:t> </a:t>
            </a:r>
            <a:r>
              <a:rPr lang="en-US" sz="2000" b="1" noProof="1" smtClean="0">
                <a:latin typeface="Arial"/>
                <a:cs typeface="Arial"/>
              </a:rPr>
              <a:t>adaptacyjne </a:t>
            </a:r>
            <a:r>
              <a:rPr lang="en-US" sz="2000" noProof="1">
                <a:latin typeface="Arial"/>
                <a:cs typeface="Arial"/>
              </a:rPr>
              <a:t>związane z wcześniejszym kształceniem za granicą, </a:t>
            </a:r>
            <a:r>
              <a:rPr lang="en-US" sz="2000" b="1" noProof="1">
                <a:latin typeface="Arial"/>
                <a:cs typeface="Arial"/>
              </a:rPr>
              <a:t>zaburzenia komunikacji językowej </a:t>
            </a:r>
            <a:r>
              <a:rPr lang="en-US" sz="2000" noProof="1">
                <a:latin typeface="Arial"/>
                <a:cs typeface="Arial"/>
              </a:rPr>
              <a:t>lub </a:t>
            </a:r>
            <a:r>
              <a:rPr lang="en-US" sz="2000" b="1" noProof="1">
                <a:latin typeface="Arial"/>
                <a:cs typeface="Arial"/>
              </a:rPr>
              <a:t>sytuację kryzysową lub traumatyczną</a:t>
            </a:r>
            <a:r>
              <a:rPr lang="en-US" sz="2000" noProof="1"/>
              <a:t/>
            </a:r>
            <a:br>
              <a:rPr lang="en-US" sz="2000" noProof="1"/>
            </a:br>
            <a:r>
              <a:rPr lang="en-US" sz="2000" noProof="1">
                <a:latin typeface="Arial"/>
                <a:cs typeface="Arial"/>
              </a:rPr>
              <a:t>b) </a:t>
            </a:r>
            <a:r>
              <a:rPr lang="en-US" sz="2000" b="1" noProof="1" smtClean="0">
                <a:latin typeface="Arial"/>
                <a:cs typeface="Arial"/>
              </a:rPr>
              <a:t>cudzoziemców</a:t>
            </a:r>
            <a:r>
              <a:rPr lang="en-US" sz="2000" noProof="1">
                <a:latin typeface="Arial"/>
                <a:cs typeface="Arial"/>
              </a:rPr>
              <a:t>, którym ograniczona znajomość języka polskiego utrudnia zrozumienie czytanego tekstu</a:t>
            </a:r>
            <a:endParaRPr lang="en-US" sz="2000" noProof="1"/>
          </a:p>
        </p:txBody>
      </p:sp>
    </p:spTree>
    <p:extLst>
      <p:ext uri="{BB962C8B-B14F-4D97-AF65-F5344CB8AC3E}">
        <p14:creationId xmlns:p14="http://schemas.microsoft.com/office/powerpoint/2010/main" val="138649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="" xmlns:a16="http://schemas.microsoft.com/office/drawing/2014/main" id="{D50ACBB3-EA76-B074-A683-FF65CA24BE99}"/>
              </a:ext>
            </a:extLst>
          </p:cNvPr>
          <p:cNvSpPr txBox="1"/>
          <p:nvPr/>
        </p:nvSpPr>
        <p:spPr>
          <a:xfrm>
            <a:off x="1172936" y="683079"/>
            <a:ext cx="9655628" cy="52264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Arial"/>
              </a:rPr>
              <a:t>Dostosowanie</a:t>
            </a:r>
            <a:r>
              <a:rPr lang="en-US" b="1" u="sng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Arial"/>
              </a:rPr>
              <a:t> form</a:t>
            </a:r>
            <a:r>
              <a:rPr lang="en-US" b="1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Arial"/>
              </a:rPr>
              <a:t> </a:t>
            </a:r>
            <a:r>
              <a:rPr lang="en-US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Arial"/>
              </a:rPr>
              <a:t>egzaminu ósmoklasisty polega na </a:t>
            </a:r>
            <a:r>
              <a:rPr lang="en-US" b="1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Arial"/>
              </a:rPr>
              <a:t>przygotowaniu odrębnych arkuszy</a:t>
            </a:r>
            <a:r>
              <a:rPr lang="en-US" b="1" noProof="1">
                <a:latin typeface="Calibri"/>
              </a:rPr>
              <a:t/>
            </a:r>
            <a:br>
              <a:rPr lang="en-US" b="1" noProof="1">
                <a:latin typeface="Calibri"/>
              </a:rPr>
            </a:br>
            <a:r>
              <a:rPr lang="en-US" b="1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Arial"/>
              </a:rPr>
              <a:t>dostosowanych </a:t>
            </a:r>
            <a:r>
              <a:rPr lang="en-US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Arial"/>
              </a:rPr>
              <a:t>do potrzeb i możliwości zdających, natomiast dostosowanie </a:t>
            </a:r>
            <a:r>
              <a:rPr lang="en-US" b="1" u="sng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Arial"/>
              </a:rPr>
              <a:t>warunków</a:t>
            </a:r>
            <a:r>
              <a:rPr lang="en-US" b="1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Arial"/>
              </a:rPr>
              <a:t> </a:t>
            </a:r>
            <a:r>
              <a:rPr lang="en-US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Arial"/>
              </a:rPr>
              <a:t>przeprowadzania egzaminu ósmoklasisty polega między innymi na:</a:t>
            </a:r>
          </a:p>
          <a:p>
            <a:pPr marL="359410" indent="-359410">
              <a:lnSpc>
                <a:spcPct val="150000"/>
              </a:lnSpc>
              <a:spcBef>
                <a:spcPts val="1000"/>
              </a:spcBef>
              <a:buFont typeface="Arial"/>
              <a:buChar char="•"/>
            </a:pPr>
            <a:r>
              <a:rPr lang="pl-PL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przystąpieniu do egzaminu w </a:t>
            </a:r>
            <a:r>
              <a:rPr lang="pl-PL" b="1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osobnej s</a:t>
            </a:r>
            <a:r>
              <a:rPr lang="pl-PL" b="1" noProof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ali,</a:t>
            </a:r>
            <a:endParaRPr lang="en-US" b="1" noProof="1">
              <a:solidFill>
                <a:schemeClr val="tx1">
                  <a:lumMod val="95000"/>
                  <a:lumOff val="5000"/>
                </a:schemeClr>
              </a:solidFill>
              <a:latin typeface="Calibri"/>
              <a:ea typeface="+mn-lt"/>
              <a:cs typeface="+mn-lt"/>
            </a:endParaRPr>
          </a:p>
          <a:p>
            <a:pPr marL="359410" indent="-359410">
              <a:lnSpc>
                <a:spcPct val="150000"/>
              </a:lnSpc>
              <a:spcBef>
                <a:spcPts val="1000"/>
              </a:spcBef>
              <a:buFont typeface="Arial"/>
              <a:buChar char="•"/>
            </a:pPr>
            <a:r>
              <a:rPr lang="pl-PL" noProof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wsparciu </a:t>
            </a:r>
            <a:r>
              <a:rPr lang="pl-PL" b="1" noProof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nauczyciela wspomagającego </a:t>
            </a:r>
            <a:r>
              <a:rPr lang="pl-PL" noProof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w czytaniu i/lub w pisaniu,</a:t>
            </a:r>
            <a:endParaRPr lang="en-US" noProof="1">
              <a:solidFill>
                <a:schemeClr val="tx1">
                  <a:lumMod val="95000"/>
                  <a:lumOff val="5000"/>
                </a:schemeClr>
              </a:solidFill>
              <a:latin typeface="Calibri"/>
              <a:ea typeface="+mn-lt"/>
              <a:cs typeface="+mn-lt"/>
            </a:endParaRPr>
          </a:p>
          <a:p>
            <a:pPr marL="359410" indent="-359410">
              <a:lnSpc>
                <a:spcPct val="150000"/>
              </a:lnSpc>
              <a:spcBef>
                <a:spcPts val="1000"/>
              </a:spcBef>
              <a:buFont typeface="Arial"/>
              <a:buChar char="•"/>
            </a:pPr>
            <a:r>
              <a:rPr lang="pl-PL" b="1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odczytaniu tekstów </a:t>
            </a:r>
            <a:r>
              <a:rPr lang="pl-PL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dłuższych niż 250 wyrazów przez członka zespołu </a:t>
            </a:r>
            <a:r>
              <a:rPr lang="pl-PL" noProof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nadzorującego,</a:t>
            </a:r>
            <a:endParaRPr lang="en-US" noProof="1">
              <a:solidFill>
                <a:schemeClr val="tx1">
                  <a:lumMod val="95000"/>
                  <a:lumOff val="5000"/>
                </a:schemeClr>
              </a:solidFill>
              <a:latin typeface="Calibri"/>
              <a:ea typeface="+mn-lt"/>
              <a:cs typeface="+mn-lt"/>
            </a:endParaRPr>
          </a:p>
          <a:p>
            <a:pPr marL="359410" indent="-359410">
              <a:lnSpc>
                <a:spcPct val="150000"/>
              </a:lnSpc>
              <a:spcBef>
                <a:spcPts val="1000"/>
              </a:spcBef>
              <a:buFont typeface="Arial"/>
              <a:buChar char="•"/>
            </a:pPr>
            <a:r>
              <a:rPr lang="pl-PL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dostosowaniu </a:t>
            </a:r>
            <a:r>
              <a:rPr lang="pl-PL" b="1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miejsca pracy </a:t>
            </a:r>
            <a:r>
              <a:rPr lang="pl-PL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do dysfunkcji </a:t>
            </a:r>
            <a:r>
              <a:rPr lang="pl-PL" noProof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ucznia,</a:t>
            </a:r>
            <a:endParaRPr lang="en-US" noProof="1">
              <a:solidFill>
                <a:schemeClr val="tx1">
                  <a:lumMod val="95000"/>
                  <a:lumOff val="5000"/>
                </a:schemeClr>
              </a:solidFill>
              <a:latin typeface="Calibri"/>
              <a:ea typeface="+mn-lt"/>
              <a:cs typeface="+mn-lt"/>
            </a:endParaRPr>
          </a:p>
          <a:p>
            <a:pPr marL="359410" indent="-359410">
              <a:lnSpc>
                <a:spcPct val="150000"/>
              </a:lnSpc>
              <a:spcBef>
                <a:spcPts val="1000"/>
              </a:spcBef>
              <a:buFont typeface="Arial"/>
              <a:buChar char="•"/>
            </a:pPr>
            <a:r>
              <a:rPr lang="pl-PL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udostępnieniu </a:t>
            </a:r>
            <a:r>
              <a:rPr lang="pl-PL" b="1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słownika</a:t>
            </a:r>
            <a:r>
              <a:rPr lang="pl-PL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 dwujęzycznego w przypadku </a:t>
            </a:r>
            <a:r>
              <a:rPr lang="pl-PL" noProof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cudzoziemca,</a:t>
            </a:r>
            <a:endParaRPr lang="en-US" noProof="1">
              <a:solidFill>
                <a:schemeClr val="tx1">
                  <a:lumMod val="95000"/>
                  <a:lumOff val="5000"/>
                </a:schemeClr>
              </a:solidFill>
              <a:latin typeface="Calibri"/>
              <a:ea typeface="+mn-lt"/>
              <a:cs typeface="+mn-lt"/>
            </a:endParaRPr>
          </a:p>
          <a:p>
            <a:pPr marL="359410" indent="-359410">
              <a:lnSpc>
                <a:spcPct val="150000"/>
              </a:lnSpc>
              <a:spcBef>
                <a:spcPts val="1000"/>
              </a:spcBef>
              <a:buFont typeface="Arial"/>
              <a:buChar char="•"/>
            </a:pPr>
            <a:r>
              <a:rPr lang="pl-PL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obecności </a:t>
            </a:r>
            <a:r>
              <a:rPr lang="pl-PL" b="1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specjalisty </a:t>
            </a:r>
            <a:r>
              <a:rPr lang="pl-PL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(surdopedagoga, tyflopedagoga, pedagoga resocjalizacji  itp</a:t>
            </a:r>
            <a:r>
              <a:rPr lang="pl-PL" noProof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.),</a:t>
            </a:r>
            <a:endParaRPr lang="en-US" noProof="1">
              <a:solidFill>
                <a:schemeClr val="tx1">
                  <a:lumMod val="95000"/>
                  <a:lumOff val="5000"/>
                </a:schemeClr>
              </a:solidFill>
              <a:latin typeface="Calibri"/>
              <a:ea typeface="+mn-lt"/>
              <a:cs typeface="+mn-lt"/>
            </a:endParaRPr>
          </a:p>
          <a:p>
            <a:pPr marL="359410" indent="-359410">
              <a:lnSpc>
                <a:spcPct val="150000"/>
              </a:lnSpc>
              <a:spcBef>
                <a:spcPts val="1000"/>
              </a:spcBef>
              <a:buFont typeface="Arial"/>
              <a:buChar char="•"/>
            </a:pPr>
            <a:r>
              <a:rPr lang="pl-PL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zastosowaniu szczegółowych </a:t>
            </a:r>
            <a:r>
              <a:rPr lang="pl-PL" b="1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zasad oceniania </a:t>
            </a:r>
            <a:r>
              <a:rPr lang="pl-PL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rozwiązań zadań </a:t>
            </a:r>
            <a:r>
              <a:rPr lang="pl-PL" noProof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otwartych,</a:t>
            </a:r>
            <a:endParaRPr lang="en-US" noProof="1">
              <a:solidFill>
                <a:schemeClr val="tx1">
                  <a:lumMod val="95000"/>
                  <a:lumOff val="5000"/>
                </a:schemeClr>
              </a:solidFill>
              <a:latin typeface="Calibri"/>
              <a:ea typeface="+mn-lt"/>
              <a:cs typeface="+mn-lt"/>
            </a:endParaRPr>
          </a:p>
          <a:p>
            <a:pPr marL="359410" indent="-359410">
              <a:lnSpc>
                <a:spcPct val="150000"/>
              </a:lnSpc>
              <a:spcBef>
                <a:spcPts val="1000"/>
              </a:spcBef>
              <a:buFont typeface="Arial"/>
              <a:buChar char="•"/>
            </a:pPr>
            <a:r>
              <a:rPr lang="pl-PL" b="1" u="sng" noProof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lt"/>
                <a:cs typeface="+mn-lt"/>
              </a:rPr>
              <a:t>przedłużeniu czasu przeprowadzania egzaminu</a:t>
            </a:r>
            <a:endParaRPr lang="en-US" u="sng" dirty="0">
              <a:solidFill>
                <a:schemeClr val="tx1">
                  <a:lumMod val="95000"/>
                  <a:lumOff val="5000"/>
                </a:scheme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9209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F79C0387-E5CE-0EF5-E2BE-7433202D3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3600" b="1" dirty="0">
                <a:solidFill>
                  <a:srgbClr val="C00000"/>
                </a:solidFill>
                <a:latin typeface="Calibri"/>
                <a:ea typeface="+mj-lt"/>
                <a:cs typeface="+mj-lt"/>
              </a:rPr>
              <a:t>Egzamin ósmoklasisty</a:t>
            </a:r>
            <a:r>
              <a:rPr lang="pl-PL" sz="3600" b="1" dirty="0">
                <a:latin typeface="Calibri"/>
                <a:ea typeface="+mj-lt"/>
                <a:cs typeface="+mj-lt"/>
              </a:rPr>
              <a:t>:</a:t>
            </a:r>
            <a:br>
              <a:rPr lang="pl-PL" sz="3600" b="1" dirty="0">
                <a:latin typeface="Calibri"/>
                <a:ea typeface="+mj-lt"/>
                <a:cs typeface="+mj-lt"/>
              </a:rPr>
            </a:br>
            <a:r>
              <a:rPr lang="pl-PL" sz="3600" b="1" dirty="0">
                <a:latin typeface="Calibri"/>
                <a:ea typeface="+mj-lt"/>
                <a:cs typeface="+mj-lt"/>
              </a:rPr>
              <a:t> Termin główny – maj </a:t>
            </a:r>
            <a:r>
              <a:rPr lang="pl-PL" sz="3600" b="1" dirty="0" smtClean="0">
                <a:latin typeface="Calibri"/>
                <a:ea typeface="+mj-lt"/>
                <a:cs typeface="+mj-lt"/>
              </a:rPr>
              <a:t>2026 </a:t>
            </a:r>
            <a:r>
              <a:rPr lang="pl-PL" sz="3600" b="1" dirty="0">
                <a:latin typeface="Calibri"/>
                <a:ea typeface="+mj-lt"/>
                <a:cs typeface="+mj-lt"/>
              </a:rPr>
              <a:t>r.</a:t>
            </a:r>
            <a:r>
              <a:rPr lang="pl-PL" b="1" dirty="0">
                <a:latin typeface="Calibri"/>
                <a:ea typeface="+mj-lt"/>
                <a:cs typeface="+mj-lt"/>
              </a:rPr>
              <a:t> </a:t>
            </a:r>
            <a:endParaRPr lang="pl-PL" dirty="0">
              <a:latin typeface="Calibri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8B705D51-390E-10DA-7414-ABD3137EB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pl-PL" sz="3200" b="1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język polski</a:t>
            </a:r>
            <a:r>
              <a:rPr lang="pl-PL" sz="32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 – </a:t>
            </a:r>
            <a:r>
              <a:rPr lang="pl-PL" sz="3200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11 </a:t>
            </a:r>
            <a:r>
              <a:rPr lang="pl-PL" sz="32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maja </a:t>
            </a:r>
            <a:r>
              <a:rPr lang="pl-PL" sz="3200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2026 </a:t>
            </a:r>
            <a:r>
              <a:rPr lang="pl-PL" sz="32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r.  </a:t>
            </a:r>
            <a:r>
              <a:rPr lang="pl-PL" sz="3200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(poniedziałek) </a:t>
            </a:r>
            <a:r>
              <a:rPr lang="pl-PL" sz="32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– godz. 9:00</a:t>
            </a:r>
            <a:endParaRPr lang="pl-PL" sz="32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pl-PL" sz="3200" b="1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matematyka</a:t>
            </a:r>
            <a:r>
              <a:rPr lang="pl-PL" sz="32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 – </a:t>
            </a:r>
            <a:r>
              <a:rPr lang="pl-PL" sz="3200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12 </a:t>
            </a:r>
            <a:r>
              <a:rPr lang="pl-PL" sz="32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maja </a:t>
            </a:r>
            <a:r>
              <a:rPr lang="pl-PL" sz="3200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2026 </a:t>
            </a:r>
            <a:r>
              <a:rPr lang="pl-PL" sz="32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r.  </a:t>
            </a:r>
            <a:r>
              <a:rPr lang="pl-PL" sz="3200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(wtorek) </a:t>
            </a:r>
            <a:r>
              <a:rPr lang="pl-PL" sz="32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– godz. 9:00</a:t>
            </a:r>
            <a:r>
              <a:rPr lang="pl-PL" sz="3200" dirty="0">
                <a:latin typeface="Calibri"/>
                <a:ea typeface="+mn-lt"/>
                <a:cs typeface="+mn-lt"/>
              </a:rPr>
              <a:t/>
            </a:r>
            <a:br>
              <a:rPr lang="pl-PL" sz="3200" dirty="0">
                <a:latin typeface="Calibri"/>
                <a:ea typeface="+mn-lt"/>
                <a:cs typeface="+mn-lt"/>
              </a:rPr>
            </a:br>
            <a:r>
              <a:rPr lang="pl-PL" sz="3200" b="1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język obcy nowożytny</a:t>
            </a:r>
            <a:r>
              <a:rPr lang="pl-PL" sz="32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 – </a:t>
            </a:r>
            <a:r>
              <a:rPr lang="pl-PL" sz="3200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13 </a:t>
            </a:r>
            <a:r>
              <a:rPr lang="pl-PL" sz="32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maja </a:t>
            </a:r>
            <a:r>
              <a:rPr lang="pl-PL" sz="3200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2026 </a:t>
            </a:r>
            <a:r>
              <a:rPr lang="pl-PL" sz="32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r. </a:t>
            </a:r>
            <a:r>
              <a:rPr lang="pl-PL" sz="3200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(środa) </a:t>
            </a:r>
            <a:r>
              <a:rPr lang="pl-PL" sz="3200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– godz. 9:00 </a:t>
            </a:r>
            <a:endParaRPr lang="pl-PL" sz="3200" dirty="0">
              <a:solidFill>
                <a:schemeClr val="tx1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0266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E579500E-777C-A2CA-1789-92D6A88C8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>
                <a:latin typeface="Calibri"/>
                <a:cs typeface="Calibri"/>
              </a:rPr>
              <a:t>UCZNIOWIE Z DYSLEKSJĄ, DYSGRAFIĄ, DYSORTOGRAFIĄ, DYSKALKULIĄ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45050BA5-9666-D930-3B5D-DAD41034E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359410" indent="-359410"/>
            <a:r>
              <a:rPr lang="pl-PL" dirty="0">
                <a:solidFill>
                  <a:schemeClr val="tx1"/>
                </a:solidFill>
                <a:ea typeface="+mn-lt"/>
                <a:cs typeface="+mn-lt"/>
              </a:rPr>
              <a:t>Podstawa uprawnienia do dostosowania : </a:t>
            </a:r>
            <a:r>
              <a:rPr lang="pl-PL" b="1" dirty="0">
                <a:solidFill>
                  <a:schemeClr val="tx1"/>
                </a:solidFill>
                <a:ea typeface="+mn-lt"/>
                <a:cs typeface="+mn-lt"/>
              </a:rPr>
              <a:t>Opinia</a:t>
            </a:r>
            <a:r>
              <a:rPr lang="pl-PL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pl-PL" b="1" dirty="0">
                <a:solidFill>
                  <a:schemeClr val="tx1"/>
                </a:solidFill>
                <a:ea typeface="+mn-lt"/>
                <a:cs typeface="+mn-lt"/>
              </a:rPr>
              <a:t>poradni psychologiczno-pedagogicznej</a:t>
            </a:r>
            <a:r>
              <a:rPr lang="pl-PL" dirty="0">
                <a:solidFill>
                  <a:schemeClr val="tx1"/>
                </a:solidFill>
                <a:ea typeface="+mn-lt"/>
                <a:cs typeface="+mn-lt"/>
              </a:rPr>
              <a:t> w tym poradni specjalistycznej</a:t>
            </a:r>
            <a:endParaRPr lang="en-US" dirty="0">
              <a:solidFill>
                <a:schemeClr val="tx1"/>
              </a:solidFill>
              <a:ea typeface="+mn-lt"/>
              <a:cs typeface="+mn-lt"/>
            </a:endParaRPr>
          </a:p>
          <a:p>
            <a:pPr marL="359410" indent="-359410"/>
            <a:r>
              <a:rPr lang="pl-PL" dirty="0">
                <a:solidFill>
                  <a:schemeClr val="tx1"/>
                </a:solidFill>
                <a:ea typeface="+mn-lt"/>
                <a:cs typeface="+mn-lt"/>
              </a:rPr>
              <a:t> Oznaczenie arkusza:  O*-100</a:t>
            </a:r>
            <a:endParaRPr lang="en-US" dirty="0">
              <a:solidFill>
                <a:schemeClr val="tx1"/>
              </a:solidFill>
              <a:ea typeface="+mn-lt"/>
              <a:cs typeface="+mn-lt"/>
            </a:endParaRPr>
          </a:p>
          <a:p>
            <a:pPr marL="359410" lvl="1" indent="-359410"/>
            <a:r>
              <a:rPr lang="pl-PL" dirty="0">
                <a:solidFill>
                  <a:schemeClr val="tx1"/>
                </a:solidFill>
                <a:ea typeface="+mn-lt"/>
                <a:cs typeface="+mn-lt"/>
              </a:rPr>
              <a:t>      Możliwe sposoby dostosowania:                       </a:t>
            </a:r>
            <a:endParaRPr lang="pl-PL" i="0" dirty="0">
              <a:solidFill>
                <a:schemeClr val="tx1"/>
              </a:solidFill>
              <a:ea typeface="+mn-lt"/>
              <a:cs typeface="+mn-lt"/>
            </a:endParaRPr>
          </a:p>
          <a:p>
            <a:pPr marL="359410" lvl="1" indent="-359410"/>
            <a:r>
              <a:rPr lang="pl-PL" b="1" i="0" dirty="0">
                <a:solidFill>
                  <a:schemeClr val="tx1"/>
                </a:solidFill>
                <a:ea typeface="+mn-lt"/>
                <a:cs typeface="+mn-lt"/>
              </a:rPr>
              <a:t> Przedłużenie czasu trwania egzaminu z przedmiotów:</a:t>
            </a:r>
          </a:p>
          <a:p>
            <a:pPr marL="359410" lvl="1" indent="-359410"/>
            <a:r>
              <a:rPr lang="pl-PL" dirty="0">
                <a:solidFill>
                  <a:schemeClr val="tx1"/>
                </a:solidFill>
                <a:ea typeface="+mn-lt"/>
                <a:cs typeface="+mn-lt"/>
              </a:rPr>
              <a:t> język polski –do </a:t>
            </a:r>
            <a:r>
              <a:rPr lang="pl-PL" dirty="0" smtClean="0">
                <a:solidFill>
                  <a:schemeClr val="tx1"/>
                </a:solidFill>
                <a:ea typeface="+mn-lt"/>
                <a:cs typeface="+mn-lt"/>
              </a:rPr>
              <a:t>195 minut (dysleksja, dysortografia, dysgrafia)</a:t>
            </a:r>
            <a:endParaRPr lang="pl-PL" i="0" dirty="0" smtClean="0">
              <a:solidFill>
                <a:schemeClr val="tx1"/>
              </a:solidFill>
              <a:ea typeface="+mn-lt"/>
              <a:cs typeface="+mn-lt"/>
            </a:endParaRPr>
          </a:p>
          <a:p>
            <a:pPr marL="359410" lvl="1" indent="-359410"/>
            <a:r>
              <a:rPr lang="pl-PL" dirty="0" smtClean="0">
                <a:solidFill>
                  <a:schemeClr val="tx1"/>
                </a:solidFill>
                <a:ea typeface="+mn-lt"/>
                <a:cs typeface="+mn-lt"/>
              </a:rPr>
              <a:t>matematyka – do 165 minut (dyskalkulia, dysleksja, dysortografia, dysgrafia)</a:t>
            </a:r>
            <a:endParaRPr lang="pl-PL" i="0" dirty="0" smtClean="0">
              <a:solidFill>
                <a:schemeClr val="tx1"/>
              </a:solidFill>
              <a:ea typeface="+mn-lt"/>
              <a:cs typeface="+mn-lt"/>
            </a:endParaRPr>
          </a:p>
          <a:p>
            <a:pPr marL="359410" lvl="1" indent="-359410"/>
            <a:r>
              <a:rPr lang="pl-PL" dirty="0" smtClean="0">
                <a:solidFill>
                  <a:schemeClr val="tx1"/>
                </a:solidFill>
                <a:ea typeface="+mn-lt"/>
                <a:cs typeface="+mn-lt"/>
              </a:rPr>
              <a:t> język obcy - do 145 minut (dysleksja, dysortografia, dysgrafia)</a:t>
            </a:r>
            <a:endParaRPr lang="pl-PL" i="0" dirty="0" smtClean="0">
              <a:solidFill>
                <a:schemeClr val="tx1"/>
              </a:solidFill>
              <a:ea typeface="+mn-lt"/>
              <a:cs typeface="+mn-lt"/>
            </a:endParaRPr>
          </a:p>
          <a:p>
            <a:pPr marL="359410" indent="-359410"/>
            <a:endParaRPr lang="pl-PL" dirty="0">
              <a:solidFill>
                <a:srgbClr val="000000">
                  <a:alpha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5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615CE3CA-E26F-AD9C-65EB-AF77BC1FC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B4268FD7-F6D0-B849-8A75-8F90C9EF5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359410" indent="-359410"/>
            <a:r>
              <a:rPr lang="pl-PL" dirty="0">
                <a:solidFill>
                  <a:schemeClr val="tx1"/>
                </a:solidFill>
              </a:rPr>
              <a:t>Zaznaczanie odpowiedzi do zadań zamkniętych w zeszycie zadań egzaminacyjnych, </a:t>
            </a:r>
            <a:r>
              <a:rPr lang="pl-PL" b="1" u="sng" dirty="0">
                <a:solidFill>
                  <a:schemeClr val="tx1"/>
                </a:solidFill>
              </a:rPr>
              <a:t>bez przenoszenia </a:t>
            </a:r>
            <a:r>
              <a:rPr lang="pl-PL" dirty="0">
                <a:solidFill>
                  <a:schemeClr val="tx1"/>
                </a:solidFill>
              </a:rPr>
              <a:t>ich na kartę odpowiedzi.</a:t>
            </a:r>
          </a:p>
          <a:p>
            <a:pPr marL="359410" indent="-359410"/>
            <a:r>
              <a:rPr lang="pl-PL" b="1" u="sng" dirty="0">
                <a:solidFill>
                  <a:schemeClr val="tx1"/>
                </a:solidFill>
                <a:ea typeface="+mn-lt"/>
                <a:cs typeface="+mn-lt"/>
              </a:rPr>
              <a:t>Zapisywanie odpowiedzi do zadań na komputerze </a:t>
            </a:r>
            <a:r>
              <a:rPr lang="pl-PL" dirty="0">
                <a:solidFill>
                  <a:schemeClr val="tx1"/>
                </a:solidFill>
                <a:ea typeface="+mn-lt"/>
                <a:cs typeface="+mn-lt"/>
              </a:rPr>
              <a:t>(możliwe tylko wtedy, gdy</a:t>
            </a:r>
            <a:br>
              <a:rPr lang="pl-PL" dirty="0">
                <a:solidFill>
                  <a:schemeClr val="tx1"/>
                </a:solidFill>
                <a:ea typeface="+mn-lt"/>
                <a:cs typeface="+mn-lt"/>
              </a:rPr>
            </a:br>
            <a:r>
              <a:rPr lang="pl-PL" dirty="0">
                <a:solidFill>
                  <a:schemeClr val="tx1"/>
                </a:solidFill>
                <a:ea typeface="+mn-lt"/>
                <a:cs typeface="+mn-lt"/>
              </a:rPr>
              <a:t>głębokość zaburzenia grafii uniemożliwia odczytanie i dokonanie prawidłowej oceny pracy </a:t>
            </a:r>
            <a:r>
              <a:rPr lang="pl-PL" dirty="0" smtClean="0">
                <a:solidFill>
                  <a:schemeClr val="tx1"/>
                </a:solidFill>
                <a:ea typeface="+mn-lt"/>
                <a:cs typeface="+mn-lt"/>
              </a:rPr>
              <a:t>egzaminacyjnej oraz w toku edukacji szkolnej zdający został wdrożony do takiej formy pracy).</a:t>
            </a:r>
            <a:endParaRPr lang="pl-PL" dirty="0">
              <a:solidFill>
                <a:schemeClr val="tx1"/>
              </a:solidFill>
              <a:ea typeface="+mn-lt"/>
              <a:cs typeface="+mn-lt"/>
            </a:endParaRPr>
          </a:p>
          <a:p>
            <a:pPr marL="359410" indent="-359410"/>
            <a:r>
              <a:rPr lang="pl-PL" b="1" u="sng" dirty="0">
                <a:solidFill>
                  <a:schemeClr val="tx1"/>
                </a:solidFill>
                <a:ea typeface="+mn-lt"/>
                <a:cs typeface="+mn-lt"/>
              </a:rPr>
              <a:t>Korzystanie z pomocy nauczyciela wspomagającego</a:t>
            </a:r>
            <a:r>
              <a:rPr lang="pl-PL" dirty="0">
                <a:solidFill>
                  <a:schemeClr val="tx1"/>
                </a:solidFill>
                <a:ea typeface="+mn-lt"/>
                <a:cs typeface="+mn-lt"/>
              </a:rPr>
              <a:t>, który zapisuje odpowiedzi</a:t>
            </a:r>
            <a:br>
              <a:rPr lang="pl-PL" dirty="0">
                <a:solidFill>
                  <a:schemeClr val="tx1"/>
                </a:solidFill>
                <a:ea typeface="+mn-lt"/>
                <a:cs typeface="+mn-lt"/>
              </a:rPr>
            </a:br>
            <a:r>
              <a:rPr lang="pl-PL" dirty="0">
                <a:solidFill>
                  <a:schemeClr val="tx1"/>
                </a:solidFill>
                <a:ea typeface="+mn-lt"/>
                <a:cs typeface="+mn-lt"/>
              </a:rPr>
              <a:t>zdającego do zadań otwartych (możliwe tylko wtedy, gdy głębokość zaburzenia grafii uniemożliwia odczytanie pracy egzaminacyjnej i gdy uczeń lub słuchacz w toku edukacji został wdrożony do takiej współpracy z nauczycielem).</a:t>
            </a:r>
            <a:endParaRPr lang="pl-P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57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1526D8CE-F399-AB93-F958-7225ABC3F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3EFDC561-EE5B-E451-85E4-97F073FD5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59410" indent="-359410"/>
            <a:r>
              <a:rPr lang="pl-PL" b="1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Pomoc nauczyciela </a:t>
            </a:r>
            <a:r>
              <a:rPr lang="pl-PL" b="1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 </a:t>
            </a:r>
            <a:r>
              <a:rPr lang="pl-PL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(członka </a:t>
            </a:r>
            <a:r>
              <a:rPr lang="pl-PL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zespołu nadzorującego), który przed przystąpieniem</a:t>
            </a:r>
            <a:r>
              <a:rPr lang="pl-PL" dirty="0">
                <a:latin typeface="Calibri"/>
                <a:ea typeface="+mn-lt"/>
                <a:cs typeface="+mn-lt"/>
              </a:rPr>
              <a:t/>
            </a:r>
            <a:br>
              <a:rPr lang="pl-PL" dirty="0">
                <a:latin typeface="Calibri"/>
                <a:ea typeface="+mn-lt"/>
                <a:cs typeface="+mn-lt"/>
              </a:rPr>
            </a:br>
            <a:r>
              <a:rPr lang="pl-PL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ucznia do pracy odczytuje z arkusza rezerwowego jeden raz głośno, po kolei wszystkie</a:t>
            </a:r>
            <a:r>
              <a:rPr lang="pl-PL" dirty="0">
                <a:latin typeface="Calibri"/>
                <a:ea typeface="+mn-lt"/>
                <a:cs typeface="+mn-lt"/>
              </a:rPr>
              <a:t/>
            </a:r>
            <a:br>
              <a:rPr lang="pl-PL" dirty="0">
                <a:latin typeface="Calibri"/>
                <a:ea typeface="+mn-lt"/>
                <a:cs typeface="+mn-lt"/>
              </a:rPr>
            </a:br>
            <a:r>
              <a:rPr lang="pl-PL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teksty liczące po 250 wyrazów lub więcej, stanowiące podstawę zadań egzaminu</a:t>
            </a:r>
            <a:r>
              <a:rPr lang="pl-PL" dirty="0">
                <a:latin typeface="Calibri"/>
                <a:ea typeface="+mn-lt"/>
                <a:cs typeface="+mn-lt"/>
              </a:rPr>
              <a:t/>
            </a:r>
            <a:br>
              <a:rPr lang="pl-PL" dirty="0">
                <a:latin typeface="Calibri"/>
                <a:ea typeface="+mn-lt"/>
                <a:cs typeface="+mn-lt"/>
              </a:rPr>
            </a:br>
            <a:r>
              <a:rPr lang="pl-PL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ósmoklasisty z języka polskiego (możliwe tylko wtedy, gdy </a:t>
            </a:r>
            <a:r>
              <a:rPr lang="pl-PL" b="1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głęboka dysleksja</a:t>
            </a:r>
            <a:r>
              <a:rPr lang="pl-PL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 znacznie</a:t>
            </a:r>
            <a:r>
              <a:rPr lang="pl-PL" dirty="0">
                <a:latin typeface="Calibri"/>
                <a:ea typeface="+mn-lt"/>
                <a:cs typeface="+mn-lt"/>
              </a:rPr>
              <a:t/>
            </a:r>
            <a:br>
              <a:rPr lang="pl-PL" dirty="0">
                <a:latin typeface="Calibri"/>
                <a:ea typeface="+mn-lt"/>
                <a:cs typeface="+mn-lt"/>
              </a:rPr>
            </a:br>
            <a:r>
              <a:rPr lang="pl-PL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utrudnia samodzielne czytanie i zrozumienie dłuższego tekstu lub wtedy, kiedy</a:t>
            </a:r>
            <a:r>
              <a:rPr lang="pl-PL" dirty="0">
                <a:latin typeface="Calibri"/>
                <a:ea typeface="+mn-lt"/>
                <a:cs typeface="+mn-lt"/>
              </a:rPr>
              <a:t/>
            </a:r>
            <a:br>
              <a:rPr lang="pl-PL" dirty="0">
                <a:latin typeface="Calibri"/>
                <a:ea typeface="+mn-lt"/>
                <a:cs typeface="+mn-lt"/>
              </a:rPr>
            </a:br>
            <a:r>
              <a:rPr lang="pl-PL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poważne trudności w samodzielnym czytaniu i rozumieniu dłuższego tekstu zostały</a:t>
            </a:r>
            <a:r>
              <a:rPr lang="pl-PL" dirty="0">
                <a:latin typeface="Calibri"/>
                <a:ea typeface="+mn-lt"/>
                <a:cs typeface="+mn-lt"/>
              </a:rPr>
              <a:t/>
            </a:r>
            <a:br>
              <a:rPr lang="pl-PL" dirty="0">
                <a:latin typeface="Calibri"/>
                <a:ea typeface="+mn-lt"/>
                <a:cs typeface="+mn-lt"/>
              </a:rPr>
            </a:br>
            <a:r>
              <a:rPr lang="pl-PL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wskazane w opinii poradni </a:t>
            </a:r>
            <a:r>
              <a:rPr lang="pl-PL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psychologiczno-pedagogicznej).</a:t>
            </a:r>
            <a:endParaRPr lang="pl-PL" dirty="0">
              <a:solidFill>
                <a:schemeClr val="tx1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18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60334F06-1698-7CD8-DDAA-F643741FD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069E72D8-6613-4936-A86A-19AF5E038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359410" indent="-359410"/>
            <a:r>
              <a:rPr lang="pl-PL" b="1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Zastosowanie szczegółowych zasad oceniania </a:t>
            </a:r>
            <a:r>
              <a:rPr lang="pl-PL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rozwiązań zadań otwartych z języka</a:t>
            </a:r>
            <a:br>
              <a:rPr lang="pl-PL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</a:br>
            <a:r>
              <a:rPr lang="pl-PL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polskiego, języków obcych nowożytnych oraz matematyki, uwzględniających</a:t>
            </a:r>
            <a:br>
              <a:rPr lang="pl-PL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</a:br>
            <a:r>
              <a:rPr lang="pl-PL" dirty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specyficzne trudności w uczeniu się</a:t>
            </a:r>
            <a:r>
              <a:rPr lang="pl-PL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.</a:t>
            </a:r>
          </a:p>
          <a:p>
            <a:pPr marL="359410" indent="-359410"/>
            <a:r>
              <a:rPr lang="pl-PL" u="sng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W przypadku uczniów z </a:t>
            </a:r>
            <a:r>
              <a:rPr lang="pl-PL" b="1" u="sng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dyskalkulią</a:t>
            </a:r>
            <a:r>
              <a:rPr lang="pl-PL" u="sng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: możliwość korzystania z </a:t>
            </a:r>
            <a:r>
              <a:rPr lang="pl-PL" b="1" u="sng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kalkulatora </a:t>
            </a:r>
            <a:r>
              <a:rPr lang="pl-PL" u="sng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prostego na egzaminie ósmoklasisty z matematyki </a:t>
            </a:r>
            <a:r>
              <a:rPr lang="pl-PL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, jeżeli takie dostosowanie jest wskazane (</a:t>
            </a:r>
            <a:r>
              <a:rPr lang="pl-PL" u="sng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bezpośrednio </a:t>
            </a:r>
            <a:r>
              <a:rPr lang="pl-PL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wyrażone) w opinii </a:t>
            </a:r>
            <a:r>
              <a:rPr lang="pl-PL" dirty="0" err="1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ppp</a:t>
            </a:r>
            <a:r>
              <a:rPr lang="pl-PL" dirty="0" smtClean="0">
                <a:solidFill>
                  <a:schemeClr val="tx1"/>
                </a:solidFill>
                <a:latin typeface="Calibri"/>
                <a:ea typeface="+mn-lt"/>
                <a:cs typeface="+mn-lt"/>
              </a:rPr>
              <a:t> i w toku edukacji szkolnej uczeń korzystał z takiego sposobu wyrównywania szans edukacyjnych.</a:t>
            </a:r>
            <a:endParaRPr lang="pl-PL" dirty="0">
              <a:solidFill>
                <a:schemeClr val="tx1"/>
              </a:solidFill>
              <a:latin typeface="Calibri"/>
              <a:ea typeface="+mn-lt"/>
              <a:cs typeface="+mn-lt"/>
            </a:endParaRPr>
          </a:p>
          <a:p>
            <a:pPr marL="359410" indent="-359410"/>
            <a:r>
              <a:rPr lang="pl-PL" dirty="0" smtClean="0">
                <a:solidFill>
                  <a:schemeClr val="tx1"/>
                </a:solidFill>
                <a:latin typeface="Calibri"/>
                <a:cs typeface="Calibri"/>
              </a:rPr>
              <a:t>------------------------------------------------------------------------------------------------------------------</a:t>
            </a:r>
            <a:endParaRPr lang="pl-PL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359410" indent="-359410" algn="ctr"/>
            <a:r>
              <a:rPr lang="pl-PL" b="1" dirty="0" smtClean="0">
                <a:solidFill>
                  <a:srgbClr val="002060"/>
                </a:solidFill>
                <a:latin typeface="Calibri"/>
                <a:cs typeface="Calibri"/>
              </a:rPr>
              <a:t>SZCZEGÓŁOWE </a:t>
            </a:r>
            <a:r>
              <a:rPr lang="pl-PL" b="1" dirty="0">
                <a:solidFill>
                  <a:srgbClr val="002060"/>
                </a:solidFill>
                <a:latin typeface="Calibri"/>
                <a:cs typeface="Calibri"/>
              </a:rPr>
              <a:t>INFORMACJE NA TEMAT MOŻLIWYCH SPOSOBÓW DOSTOSOWAŃ ZNAJDĄ PAŃSTWO NA  STRONIE: </a:t>
            </a:r>
            <a:r>
              <a:rPr lang="pl-PL" b="1" dirty="0">
                <a:solidFill>
                  <a:srgbClr val="002060"/>
                </a:solidFill>
                <a:latin typeface="Calibri"/>
                <a:ea typeface="+mn-lt"/>
                <a:cs typeface="Calibri"/>
              </a:rPr>
              <a:t> </a:t>
            </a:r>
            <a:endParaRPr lang="pl-PL" b="1" dirty="0" smtClean="0">
              <a:solidFill>
                <a:srgbClr val="002060"/>
              </a:solidFill>
              <a:latin typeface="Calibri"/>
              <a:ea typeface="+mn-lt"/>
              <a:cs typeface="Calibri"/>
            </a:endParaRPr>
          </a:p>
          <a:p>
            <a:pPr marL="359410" indent="-359410" algn="ctr"/>
            <a:r>
              <a:rPr lang="pl-PL" b="1" dirty="0" smtClean="0">
                <a:solidFill>
                  <a:srgbClr val="0D0D0D"/>
                </a:solidFill>
                <a:ea typeface="+mn-lt"/>
                <a:cs typeface="Calibri"/>
                <a:hlinkClick r:id="rId2" action="ppaction://hlinkfile"/>
              </a:rPr>
              <a:t>Komunikat CKE</a:t>
            </a:r>
            <a:endParaRPr lang="pl-PL" b="1" dirty="0">
              <a:solidFill>
                <a:srgbClr val="0D0D0D"/>
              </a:solidFill>
              <a:latin typeface="Avenir Next LT Pro"/>
              <a:ea typeface="+mn-lt"/>
              <a:cs typeface="Calibri"/>
            </a:endParaRPr>
          </a:p>
          <a:p>
            <a:pPr marL="359410" indent="-359410"/>
            <a:endParaRPr lang="pl-PL" dirty="0">
              <a:solidFill>
                <a:srgbClr val="000000">
                  <a:alpha val="60000"/>
                </a:srgbClr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2344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A709D6CC-2C02-3B0C-DF6F-EF7A4B427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 anchorCtr="0">
            <a:noAutofit/>
          </a:bodyPr>
          <a:lstStyle/>
          <a:p>
            <a:pPr algn="ctr"/>
            <a:r>
              <a:rPr lang="pl-PL" sz="3600" b="1" dirty="0">
                <a:solidFill>
                  <a:srgbClr val="C00000"/>
                </a:solidFill>
                <a:latin typeface="Calibri"/>
                <a:ea typeface="+mj-lt"/>
                <a:cs typeface="+mj-lt"/>
              </a:rPr>
              <a:t>Egzamin ósmoklasisty</a:t>
            </a:r>
            <a:r>
              <a:rPr lang="pl-PL" sz="3600" b="1" dirty="0">
                <a:latin typeface="Calibri"/>
                <a:ea typeface="+mj-lt"/>
                <a:cs typeface="+mj-lt"/>
              </a:rPr>
              <a:t>:</a:t>
            </a:r>
            <a:br>
              <a:rPr lang="pl-PL" sz="3600" b="1" dirty="0">
                <a:latin typeface="Calibri"/>
                <a:ea typeface="+mj-lt"/>
                <a:cs typeface="+mj-lt"/>
              </a:rPr>
            </a:br>
            <a:r>
              <a:rPr lang="pl-PL" sz="3600" b="1" dirty="0">
                <a:latin typeface="Calibri"/>
                <a:ea typeface="+mj-lt"/>
                <a:cs typeface="+mj-lt"/>
              </a:rPr>
              <a:t> Termin dodatkowy – czerwiec </a:t>
            </a:r>
            <a:r>
              <a:rPr lang="pl-PL" sz="3600" b="1" dirty="0" smtClean="0">
                <a:latin typeface="Calibri"/>
                <a:ea typeface="+mj-lt"/>
                <a:cs typeface="+mj-lt"/>
              </a:rPr>
              <a:t>2026 </a:t>
            </a:r>
            <a:r>
              <a:rPr lang="pl-PL" sz="3600" b="1" dirty="0">
                <a:latin typeface="Calibri"/>
                <a:ea typeface="+mj-lt"/>
                <a:cs typeface="+mj-lt"/>
              </a:rPr>
              <a:t>r. </a:t>
            </a:r>
            <a:endParaRPr lang="pl-PL" sz="3600" b="1" dirty="0">
              <a:latin typeface="Calibri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D29F5CAC-FE52-941C-0285-DA988170E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pl-PL" sz="2800" b="1" dirty="0">
                <a:solidFill>
                  <a:schemeClr val="tx1"/>
                </a:solidFill>
                <a:ea typeface="+mn-lt"/>
                <a:cs typeface="+mn-lt"/>
              </a:rPr>
              <a:t>język polski </a:t>
            </a:r>
            <a:r>
              <a:rPr lang="pl-PL" sz="2800" dirty="0">
                <a:solidFill>
                  <a:schemeClr val="tx1"/>
                </a:solidFill>
                <a:ea typeface="+mn-lt"/>
                <a:cs typeface="+mn-lt"/>
              </a:rPr>
              <a:t>– 8</a:t>
            </a:r>
            <a:r>
              <a:rPr lang="pl-PL" sz="2800" dirty="0" smtClean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pl-PL" sz="2800" dirty="0">
                <a:solidFill>
                  <a:schemeClr val="tx1"/>
                </a:solidFill>
                <a:ea typeface="+mn-lt"/>
                <a:cs typeface="+mn-lt"/>
              </a:rPr>
              <a:t>czerwca </a:t>
            </a:r>
            <a:r>
              <a:rPr lang="pl-PL" sz="2800" dirty="0" smtClean="0">
                <a:solidFill>
                  <a:schemeClr val="tx1"/>
                </a:solidFill>
                <a:ea typeface="+mn-lt"/>
                <a:cs typeface="+mn-lt"/>
              </a:rPr>
              <a:t>2026 </a:t>
            </a:r>
            <a:r>
              <a:rPr lang="pl-PL" sz="2800" dirty="0">
                <a:solidFill>
                  <a:schemeClr val="tx1"/>
                </a:solidFill>
                <a:ea typeface="+mn-lt"/>
                <a:cs typeface="+mn-lt"/>
              </a:rPr>
              <a:t>r. </a:t>
            </a:r>
            <a:r>
              <a:rPr lang="pl-PL" sz="2800" dirty="0" smtClean="0">
                <a:solidFill>
                  <a:schemeClr val="tx1"/>
                </a:solidFill>
                <a:ea typeface="+mn-lt"/>
                <a:cs typeface="+mn-lt"/>
              </a:rPr>
              <a:t>(poniedziałek) </a:t>
            </a:r>
            <a:r>
              <a:rPr lang="pl-PL" sz="2800" dirty="0">
                <a:solidFill>
                  <a:schemeClr val="tx1"/>
                </a:solidFill>
                <a:ea typeface="+mn-lt"/>
                <a:cs typeface="+mn-lt"/>
              </a:rPr>
              <a:t>– godz. 9:00</a:t>
            </a:r>
            <a:r>
              <a:rPr lang="pl-PL" sz="2800" dirty="0">
                <a:ea typeface="+mn-lt"/>
                <a:cs typeface="+mn-lt"/>
              </a:rPr>
              <a:t/>
            </a:r>
            <a:br>
              <a:rPr lang="pl-PL" sz="2800" dirty="0">
                <a:ea typeface="+mn-lt"/>
                <a:cs typeface="+mn-lt"/>
              </a:rPr>
            </a:br>
            <a:r>
              <a:rPr lang="pl-PL" sz="28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pl-PL" sz="2800" b="1" dirty="0">
                <a:solidFill>
                  <a:schemeClr val="tx1"/>
                </a:solidFill>
                <a:ea typeface="+mn-lt"/>
                <a:cs typeface="+mn-lt"/>
              </a:rPr>
              <a:t>matematyka</a:t>
            </a:r>
            <a:r>
              <a:rPr lang="pl-PL" sz="2800" dirty="0">
                <a:solidFill>
                  <a:schemeClr val="tx1"/>
                </a:solidFill>
                <a:ea typeface="+mn-lt"/>
                <a:cs typeface="+mn-lt"/>
              </a:rPr>
              <a:t> – 9</a:t>
            </a:r>
            <a:r>
              <a:rPr lang="pl-PL" sz="2800" dirty="0" smtClean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pl-PL" sz="2800" dirty="0">
                <a:solidFill>
                  <a:schemeClr val="tx1"/>
                </a:solidFill>
                <a:ea typeface="+mn-lt"/>
                <a:cs typeface="+mn-lt"/>
              </a:rPr>
              <a:t>czerwca  </a:t>
            </a:r>
            <a:r>
              <a:rPr lang="pl-PL" sz="2800" dirty="0" smtClean="0">
                <a:solidFill>
                  <a:schemeClr val="tx1"/>
                </a:solidFill>
                <a:ea typeface="+mn-lt"/>
                <a:cs typeface="+mn-lt"/>
              </a:rPr>
              <a:t>2026 </a:t>
            </a:r>
            <a:r>
              <a:rPr lang="pl-PL" sz="2800" dirty="0">
                <a:solidFill>
                  <a:schemeClr val="tx1"/>
                </a:solidFill>
                <a:ea typeface="+mn-lt"/>
                <a:cs typeface="+mn-lt"/>
              </a:rPr>
              <a:t>r. </a:t>
            </a:r>
            <a:r>
              <a:rPr lang="pl-PL" sz="2800" dirty="0" smtClean="0">
                <a:solidFill>
                  <a:schemeClr val="tx1"/>
                </a:solidFill>
                <a:ea typeface="+mn-lt"/>
                <a:cs typeface="+mn-lt"/>
              </a:rPr>
              <a:t>(wtorek) </a:t>
            </a:r>
            <a:r>
              <a:rPr lang="pl-PL" sz="2800" dirty="0">
                <a:solidFill>
                  <a:schemeClr val="tx1"/>
                </a:solidFill>
                <a:ea typeface="+mn-lt"/>
                <a:cs typeface="+mn-lt"/>
              </a:rPr>
              <a:t>– godz. 9:00</a:t>
            </a:r>
            <a:r>
              <a:rPr lang="pl-PL" sz="2800" dirty="0">
                <a:ea typeface="+mn-lt"/>
                <a:cs typeface="+mn-lt"/>
              </a:rPr>
              <a:t/>
            </a:r>
            <a:br>
              <a:rPr lang="pl-PL" sz="2800" dirty="0">
                <a:ea typeface="+mn-lt"/>
                <a:cs typeface="+mn-lt"/>
              </a:rPr>
            </a:br>
            <a:r>
              <a:rPr lang="pl-PL" sz="28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pl-PL" sz="2800" b="1" dirty="0">
                <a:solidFill>
                  <a:schemeClr val="tx1"/>
                </a:solidFill>
                <a:ea typeface="+mn-lt"/>
                <a:cs typeface="+mn-lt"/>
              </a:rPr>
              <a:t>język obcy nowożytny</a:t>
            </a:r>
            <a:r>
              <a:rPr lang="pl-PL" sz="28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pl-PL" sz="2800" dirty="0" smtClean="0">
                <a:solidFill>
                  <a:schemeClr val="tx1"/>
                </a:solidFill>
                <a:ea typeface="+mn-lt"/>
                <a:cs typeface="+mn-lt"/>
              </a:rPr>
              <a:t>–10 </a:t>
            </a:r>
            <a:r>
              <a:rPr lang="pl-PL" sz="2800" dirty="0">
                <a:solidFill>
                  <a:schemeClr val="tx1"/>
                </a:solidFill>
                <a:ea typeface="+mn-lt"/>
                <a:cs typeface="+mn-lt"/>
              </a:rPr>
              <a:t>czerwca </a:t>
            </a:r>
            <a:r>
              <a:rPr lang="pl-PL" sz="2800" dirty="0" smtClean="0">
                <a:solidFill>
                  <a:schemeClr val="tx1"/>
                </a:solidFill>
                <a:ea typeface="+mn-lt"/>
                <a:cs typeface="+mn-lt"/>
              </a:rPr>
              <a:t>2026 </a:t>
            </a:r>
            <a:r>
              <a:rPr lang="pl-PL" sz="2800" dirty="0">
                <a:solidFill>
                  <a:schemeClr val="tx1"/>
                </a:solidFill>
                <a:ea typeface="+mn-lt"/>
                <a:cs typeface="+mn-lt"/>
              </a:rPr>
              <a:t>r. </a:t>
            </a:r>
            <a:r>
              <a:rPr lang="pl-PL" sz="2800" dirty="0" smtClean="0">
                <a:solidFill>
                  <a:schemeClr val="tx1"/>
                </a:solidFill>
                <a:ea typeface="+mn-lt"/>
                <a:cs typeface="+mn-lt"/>
              </a:rPr>
              <a:t>(środa) </a:t>
            </a:r>
            <a:r>
              <a:rPr lang="pl-PL" sz="2800" dirty="0">
                <a:solidFill>
                  <a:schemeClr val="tx1"/>
                </a:solidFill>
                <a:ea typeface="+mn-lt"/>
                <a:cs typeface="+mn-lt"/>
              </a:rPr>
              <a:t>–</a:t>
            </a:r>
            <a:r>
              <a:rPr lang="pl-PL" sz="2800" dirty="0">
                <a:ea typeface="+mn-lt"/>
                <a:cs typeface="+mn-lt"/>
              </a:rPr>
              <a:t/>
            </a:r>
            <a:br>
              <a:rPr lang="pl-PL" sz="2800" dirty="0">
                <a:ea typeface="+mn-lt"/>
                <a:cs typeface="+mn-lt"/>
              </a:rPr>
            </a:br>
            <a:r>
              <a:rPr lang="pl-PL" sz="2800" dirty="0">
                <a:solidFill>
                  <a:schemeClr val="tx1"/>
                </a:solidFill>
                <a:ea typeface="+mn-lt"/>
                <a:cs typeface="+mn-lt"/>
              </a:rPr>
              <a:t> godz. 9:00</a:t>
            </a:r>
            <a:r>
              <a:rPr lang="pl-PL" sz="2800" dirty="0">
                <a:ea typeface="+mn-lt"/>
                <a:cs typeface="+mn-lt"/>
              </a:rPr>
              <a:t> 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414215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8D5AE93A-B96C-BFB8-A8A5-BC3DDD7EE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>
                <a:solidFill>
                  <a:srgbClr val="C00000"/>
                </a:solidFill>
                <a:latin typeface="Calibri"/>
                <a:ea typeface="+mj-lt"/>
                <a:cs typeface="+mj-lt"/>
              </a:rPr>
              <a:t>NAJWAŻNIEJSZE TERMINY</a:t>
            </a:r>
            <a:endParaRPr lang="pl-PL" dirty="0">
              <a:solidFill>
                <a:srgbClr val="C00000"/>
              </a:solidFill>
              <a:latin typeface="Calibri"/>
              <a:cs typeface="Calibri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2ACE67A4-1396-8093-D92F-5BF2B4803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359410" indent="-359410"/>
            <a:r>
              <a:rPr lang="pl-PL" sz="2400" dirty="0">
                <a:solidFill>
                  <a:schemeClr val="tx1"/>
                </a:solidFill>
                <a:ea typeface="+mn-lt"/>
                <a:cs typeface="+mn-lt"/>
              </a:rPr>
              <a:t>Termin ogłaszania </a:t>
            </a:r>
            <a:r>
              <a:rPr lang="pl-PL" sz="2400" u="sng" dirty="0">
                <a:solidFill>
                  <a:schemeClr val="tx1"/>
                </a:solidFill>
                <a:ea typeface="+mn-lt"/>
                <a:cs typeface="+mn-lt"/>
              </a:rPr>
              <a:t>wyników</a:t>
            </a:r>
            <a:r>
              <a:rPr lang="pl-PL" sz="2400" dirty="0">
                <a:solidFill>
                  <a:schemeClr val="tx1"/>
                </a:solidFill>
                <a:ea typeface="+mn-lt"/>
                <a:cs typeface="+mn-lt"/>
              </a:rPr>
              <a:t> egzaminu ósmoklasisty, w tym termin</a:t>
            </a:r>
            <a:r>
              <a:rPr lang="pl-PL" sz="2400" dirty="0">
                <a:ea typeface="+mn-lt"/>
                <a:cs typeface="+mn-lt"/>
              </a:rPr>
              <a:t/>
            </a:r>
            <a:br>
              <a:rPr lang="pl-PL" sz="2400" dirty="0">
                <a:ea typeface="+mn-lt"/>
                <a:cs typeface="+mn-lt"/>
              </a:rPr>
            </a:br>
            <a:r>
              <a:rPr lang="pl-PL" sz="2400" dirty="0">
                <a:solidFill>
                  <a:schemeClr val="tx1"/>
                </a:solidFill>
                <a:ea typeface="+mn-lt"/>
                <a:cs typeface="+mn-lt"/>
              </a:rPr>
              <a:t> przekazania wyników szkołom: </a:t>
            </a:r>
            <a:r>
              <a:rPr lang="pl-PL" sz="2400" b="1" dirty="0">
                <a:solidFill>
                  <a:schemeClr val="tx1"/>
                </a:solidFill>
                <a:ea typeface="+mn-lt"/>
                <a:cs typeface="+mn-lt"/>
              </a:rPr>
              <a:t>3</a:t>
            </a:r>
            <a:r>
              <a:rPr lang="pl-PL" sz="2400" b="1" dirty="0" smtClean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pl-PL" sz="2400" b="1" dirty="0">
                <a:solidFill>
                  <a:schemeClr val="tx1"/>
                </a:solidFill>
                <a:ea typeface="+mn-lt"/>
                <a:cs typeface="+mn-lt"/>
              </a:rPr>
              <a:t>lipca </a:t>
            </a:r>
            <a:r>
              <a:rPr lang="pl-PL" sz="2400" b="1" dirty="0" smtClean="0">
                <a:solidFill>
                  <a:schemeClr val="tx1"/>
                </a:solidFill>
                <a:ea typeface="+mn-lt"/>
                <a:cs typeface="+mn-lt"/>
              </a:rPr>
              <a:t>2026 </a:t>
            </a:r>
            <a:r>
              <a:rPr lang="pl-PL" sz="2400" b="1" dirty="0">
                <a:solidFill>
                  <a:schemeClr val="tx1"/>
                </a:solidFill>
                <a:ea typeface="+mn-lt"/>
                <a:cs typeface="+mn-lt"/>
              </a:rPr>
              <a:t>r. </a:t>
            </a:r>
          </a:p>
          <a:p>
            <a:pPr marL="359410" indent="-359410"/>
            <a:r>
              <a:rPr lang="pl-PL" sz="2400" dirty="0">
                <a:solidFill>
                  <a:schemeClr val="tx1"/>
                </a:solidFill>
                <a:ea typeface="+mn-lt"/>
                <a:cs typeface="+mn-lt"/>
              </a:rPr>
              <a:t>Termin przekazania szkołom </a:t>
            </a:r>
            <a:r>
              <a:rPr lang="pl-PL" sz="2400" u="sng" dirty="0">
                <a:solidFill>
                  <a:schemeClr val="tx1"/>
                </a:solidFill>
                <a:ea typeface="+mn-lt"/>
                <a:cs typeface="+mn-lt"/>
              </a:rPr>
              <a:t>zaświadczeń</a:t>
            </a:r>
            <a:r>
              <a:rPr lang="pl-PL" sz="2400" dirty="0">
                <a:solidFill>
                  <a:schemeClr val="tx1"/>
                </a:solidFill>
                <a:ea typeface="+mn-lt"/>
                <a:cs typeface="+mn-lt"/>
              </a:rPr>
              <a:t> i informacji: </a:t>
            </a:r>
            <a:r>
              <a:rPr lang="pl-PL" sz="2400" b="1" dirty="0">
                <a:solidFill>
                  <a:schemeClr val="tx1"/>
                </a:solidFill>
                <a:ea typeface="+mn-lt"/>
                <a:cs typeface="+mn-lt"/>
              </a:rPr>
              <a:t>3</a:t>
            </a:r>
            <a:r>
              <a:rPr lang="pl-PL" sz="2400" b="1" dirty="0" smtClean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pl-PL" sz="2400" b="1" dirty="0">
                <a:solidFill>
                  <a:schemeClr val="tx1"/>
                </a:solidFill>
                <a:ea typeface="+mn-lt"/>
                <a:cs typeface="+mn-lt"/>
              </a:rPr>
              <a:t>lipca </a:t>
            </a:r>
            <a:r>
              <a:rPr lang="pl-PL" sz="2400" b="1" dirty="0" smtClean="0">
                <a:solidFill>
                  <a:schemeClr val="tx1"/>
                </a:solidFill>
                <a:ea typeface="+mn-lt"/>
                <a:cs typeface="+mn-lt"/>
              </a:rPr>
              <a:t>           2026 </a:t>
            </a:r>
            <a:r>
              <a:rPr lang="pl-PL" sz="2400" b="1" dirty="0">
                <a:solidFill>
                  <a:schemeClr val="tx1"/>
                </a:solidFill>
                <a:ea typeface="+mn-lt"/>
                <a:cs typeface="+mn-lt"/>
              </a:rPr>
              <a:t>r. </a:t>
            </a:r>
          </a:p>
          <a:p>
            <a:pPr marL="359410" indent="-359410"/>
            <a:r>
              <a:rPr lang="pl-PL" sz="2400" dirty="0">
                <a:solidFill>
                  <a:schemeClr val="tx1"/>
                </a:solidFill>
                <a:ea typeface="+mn-lt"/>
                <a:cs typeface="+mn-lt"/>
              </a:rPr>
              <a:t>Termin wydania zdającym </a:t>
            </a:r>
            <a:r>
              <a:rPr lang="pl-PL" sz="2400" u="sng" dirty="0">
                <a:solidFill>
                  <a:schemeClr val="tx1"/>
                </a:solidFill>
                <a:ea typeface="+mn-lt"/>
                <a:cs typeface="+mn-lt"/>
              </a:rPr>
              <a:t>zaświadczeń </a:t>
            </a:r>
            <a:r>
              <a:rPr lang="pl-PL" sz="2400" dirty="0">
                <a:solidFill>
                  <a:schemeClr val="tx1"/>
                </a:solidFill>
                <a:ea typeface="+mn-lt"/>
                <a:cs typeface="+mn-lt"/>
              </a:rPr>
              <a:t>oraz informacji:  </a:t>
            </a:r>
            <a:r>
              <a:rPr lang="pl-PL" sz="2400" b="1" dirty="0">
                <a:solidFill>
                  <a:schemeClr val="tx1"/>
                </a:solidFill>
                <a:ea typeface="+mn-lt"/>
                <a:cs typeface="+mn-lt"/>
              </a:rPr>
              <a:t>3</a:t>
            </a:r>
            <a:r>
              <a:rPr lang="pl-PL" sz="2400" b="1" dirty="0" smtClean="0">
                <a:solidFill>
                  <a:schemeClr val="tx1"/>
                </a:solidFill>
                <a:ea typeface="+mn-lt"/>
                <a:cs typeface="+mn-lt"/>
              </a:rPr>
              <a:t> lipca 2026 </a:t>
            </a:r>
            <a:r>
              <a:rPr lang="pl-PL" sz="2400" b="1" dirty="0">
                <a:solidFill>
                  <a:schemeClr val="tx1"/>
                </a:solidFill>
                <a:ea typeface="+mn-lt"/>
                <a:cs typeface="+mn-lt"/>
              </a:rPr>
              <a:t>r. </a:t>
            </a:r>
            <a:endParaRPr lang="pl-PL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18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5863A15A-7783-38E4-4A72-13F2B23B4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u="sng" dirty="0">
                <a:latin typeface="Calibri"/>
                <a:cs typeface="Calibri"/>
              </a:rPr>
              <a:t>NAJWAŻNIEJSZE TERMINY</a:t>
            </a:r>
            <a:r>
              <a:rPr lang="pl-PL" b="1" dirty="0">
                <a:latin typeface="Calibri"/>
                <a:cs typeface="Calibri"/>
              </a:rPr>
              <a:t> </a:t>
            </a:r>
            <a:endParaRPr lang="pl-PL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909F6389-4479-48EE-A4E2-4B1944F410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59410" indent="-359410"/>
            <a:r>
              <a:rPr lang="pl-PL" b="1" u="sng" dirty="0">
                <a:solidFill>
                  <a:schemeClr val="tx1"/>
                </a:solidFill>
                <a:ea typeface="+mn-lt"/>
                <a:cs typeface="+mn-lt"/>
              </a:rPr>
              <a:t>Zaświadczenie o stanie zdrowia dziecka</a:t>
            </a:r>
            <a:r>
              <a:rPr lang="pl-PL" dirty="0">
                <a:solidFill>
                  <a:schemeClr val="tx1"/>
                </a:solidFill>
                <a:ea typeface="+mn-lt"/>
                <a:cs typeface="+mn-lt"/>
              </a:rPr>
              <a:t>  przedkłada się dyrektorowi szkoły nie później niż do</a:t>
            </a:r>
            <a:r>
              <a:rPr lang="pl-PL" b="1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pl-PL" b="1" dirty="0" smtClean="0">
                <a:solidFill>
                  <a:schemeClr val="tx1"/>
                </a:solidFill>
                <a:ea typeface="+mn-lt"/>
                <a:cs typeface="+mn-lt"/>
              </a:rPr>
              <a:t>15 </a:t>
            </a:r>
            <a:r>
              <a:rPr lang="pl-PL" b="1" dirty="0">
                <a:solidFill>
                  <a:schemeClr val="tx1"/>
                </a:solidFill>
                <a:ea typeface="+mn-lt"/>
                <a:cs typeface="+mn-lt"/>
              </a:rPr>
              <a:t>października </a:t>
            </a:r>
            <a:r>
              <a:rPr lang="pl-PL" b="1" dirty="0" smtClean="0">
                <a:solidFill>
                  <a:schemeClr val="tx1"/>
                </a:solidFill>
                <a:ea typeface="+mn-lt"/>
                <a:cs typeface="+mn-lt"/>
              </a:rPr>
              <a:t>2025 </a:t>
            </a:r>
            <a:r>
              <a:rPr lang="pl-PL" b="1" dirty="0">
                <a:solidFill>
                  <a:schemeClr val="tx1"/>
                </a:solidFill>
                <a:ea typeface="+mn-lt"/>
                <a:cs typeface="+mn-lt"/>
              </a:rPr>
              <a:t>r.</a:t>
            </a:r>
          </a:p>
          <a:p>
            <a:pPr marL="359410" indent="-359410"/>
            <a:r>
              <a:rPr lang="pl-PL" b="1" u="sng" dirty="0">
                <a:solidFill>
                  <a:srgbClr val="FF0000"/>
                </a:solidFill>
                <a:ea typeface="+mn-lt"/>
                <a:cs typeface="+mn-lt"/>
              </a:rPr>
              <a:t>Opinię poradni psychologiczno-pedagogicznej</a:t>
            </a:r>
            <a:r>
              <a:rPr lang="pl-PL" b="1" dirty="0">
                <a:solidFill>
                  <a:srgbClr val="FF0000"/>
                </a:solidFill>
                <a:ea typeface="+mn-lt"/>
                <a:cs typeface="+mn-lt"/>
              </a:rPr>
              <a:t>, w tym poradni specjalistycznej, o specyficznych trudnościach w uczeniu się, przedkłada się dyrektorowi szkoły nie później niż do </a:t>
            </a:r>
            <a:r>
              <a:rPr lang="pl-PL" b="1" dirty="0" smtClean="0">
                <a:solidFill>
                  <a:schemeClr val="tx1"/>
                </a:solidFill>
                <a:ea typeface="+mn-lt"/>
                <a:cs typeface="+mn-lt"/>
              </a:rPr>
              <a:t>15 </a:t>
            </a:r>
            <a:r>
              <a:rPr lang="pl-PL" b="1" dirty="0">
                <a:solidFill>
                  <a:schemeClr val="tx1"/>
                </a:solidFill>
                <a:ea typeface="+mn-lt"/>
                <a:cs typeface="+mn-lt"/>
              </a:rPr>
              <a:t>października </a:t>
            </a:r>
            <a:r>
              <a:rPr lang="pl-PL" b="1" dirty="0" smtClean="0">
                <a:solidFill>
                  <a:schemeClr val="tx1"/>
                </a:solidFill>
                <a:ea typeface="+mn-lt"/>
                <a:cs typeface="+mn-lt"/>
              </a:rPr>
              <a:t>2025 </a:t>
            </a:r>
            <a:r>
              <a:rPr lang="pl-PL" b="1" dirty="0">
                <a:solidFill>
                  <a:schemeClr val="tx1"/>
                </a:solidFill>
                <a:ea typeface="+mn-lt"/>
                <a:cs typeface="+mn-lt"/>
              </a:rPr>
              <a:t>r.</a:t>
            </a:r>
          </a:p>
          <a:p>
            <a:pPr marL="359410" indent="-359410"/>
            <a:endParaRPr lang="pl-PL" b="1" dirty="0">
              <a:solidFill>
                <a:srgbClr val="000000">
                  <a:alpha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29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0F27FEAB-D77C-691B-5AAB-8B22ADC69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>
                <a:solidFill>
                  <a:srgbClr val="C00000"/>
                </a:solidFill>
                <a:latin typeface="Calibri"/>
                <a:cs typeface="Calibri"/>
              </a:rPr>
              <a:t>NAJWAŻNIEJSZE TERMINY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72B2653F-10FB-35D1-D1CD-8713F7868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359410" indent="-359410"/>
            <a:r>
              <a:rPr lang="pl-PL" sz="2400" dirty="0">
                <a:solidFill>
                  <a:schemeClr val="tx1"/>
                </a:solidFill>
                <a:ea typeface="+mn-lt"/>
                <a:cs typeface="+mn-lt"/>
              </a:rPr>
              <a:t>Rodzice ucznia składają dyrektorowi szkoły, nie później niż do </a:t>
            </a:r>
            <a:r>
              <a:rPr lang="pl-PL" sz="2400" b="1" u="sng" dirty="0" smtClean="0">
                <a:solidFill>
                  <a:schemeClr val="tx1"/>
                </a:solidFill>
                <a:ea typeface="+mn-lt"/>
                <a:cs typeface="+mn-lt"/>
              </a:rPr>
              <a:t>30 września                 2025 </a:t>
            </a:r>
            <a:r>
              <a:rPr lang="pl-PL" sz="2400" b="1" u="sng" dirty="0">
                <a:solidFill>
                  <a:schemeClr val="tx1"/>
                </a:solidFill>
                <a:ea typeface="+mn-lt"/>
                <a:cs typeface="+mn-lt"/>
              </a:rPr>
              <a:t>r.</a:t>
            </a:r>
            <a:r>
              <a:rPr lang="pl-PL" sz="2400" dirty="0">
                <a:solidFill>
                  <a:schemeClr val="tx1"/>
                </a:solidFill>
                <a:ea typeface="+mn-lt"/>
                <a:cs typeface="+mn-lt"/>
              </a:rPr>
              <a:t>, pisemną </a:t>
            </a:r>
            <a:r>
              <a:rPr lang="pl-PL" sz="2400" b="1" dirty="0">
                <a:solidFill>
                  <a:schemeClr val="tx1"/>
                </a:solidFill>
                <a:ea typeface="+mn-lt"/>
                <a:cs typeface="+mn-lt"/>
              </a:rPr>
              <a:t>deklarację wskazującą </a:t>
            </a:r>
            <a:r>
              <a:rPr lang="pl-PL" sz="2400" b="1" dirty="0">
                <a:solidFill>
                  <a:srgbClr val="C00000"/>
                </a:solidFill>
                <a:ea typeface="+mn-lt"/>
                <a:cs typeface="+mn-lt"/>
              </a:rPr>
              <a:t>język obcy </a:t>
            </a:r>
            <a:r>
              <a:rPr lang="pl-PL" sz="2400" b="1" dirty="0">
                <a:solidFill>
                  <a:schemeClr val="tx1"/>
                </a:solidFill>
                <a:ea typeface="+mn-lt"/>
                <a:cs typeface="+mn-lt"/>
              </a:rPr>
              <a:t>nowożytny</a:t>
            </a:r>
            <a:r>
              <a:rPr lang="pl-PL" sz="2400" dirty="0">
                <a:solidFill>
                  <a:schemeClr val="tx1"/>
                </a:solidFill>
                <a:ea typeface="+mn-lt"/>
                <a:cs typeface="+mn-lt"/>
              </a:rPr>
              <a:t>, z którego uczeń  przystąpi do egzaminu ósmoklasisty (załącznik 3a</a:t>
            </a:r>
            <a:r>
              <a:rPr lang="pl-PL" sz="2400" dirty="0" smtClean="0">
                <a:solidFill>
                  <a:schemeClr val="tx1"/>
                </a:solidFill>
                <a:ea typeface="+mn-lt"/>
                <a:cs typeface="+mn-lt"/>
              </a:rPr>
              <a:t>).</a:t>
            </a:r>
            <a:endParaRPr lang="pl-PL" sz="2400" dirty="0">
              <a:solidFill>
                <a:schemeClr val="tx1"/>
              </a:solidFill>
              <a:ea typeface="+mn-lt"/>
              <a:cs typeface="+mn-lt"/>
            </a:endParaRPr>
          </a:p>
          <a:p>
            <a:pPr marL="359410" indent="-359410"/>
            <a:r>
              <a:rPr lang="pl-PL" sz="2400" dirty="0">
                <a:solidFill>
                  <a:schemeClr val="tx1"/>
                </a:solidFill>
                <a:ea typeface="+mn-lt"/>
                <a:cs typeface="+mn-lt"/>
              </a:rPr>
              <a:t>Rodzice ucznia  mogą złożyć dyrektorowi szkoły, nie później niż do </a:t>
            </a:r>
            <a:r>
              <a:rPr lang="pl-PL" sz="2400" b="1" u="sng" dirty="0" smtClean="0">
                <a:solidFill>
                  <a:schemeClr val="tx1"/>
                </a:solidFill>
                <a:ea typeface="+mn-lt"/>
                <a:cs typeface="+mn-lt"/>
              </a:rPr>
              <a:t> 11 lutego 2026 </a:t>
            </a:r>
            <a:r>
              <a:rPr lang="pl-PL" sz="2400" b="1" u="sng" dirty="0">
                <a:solidFill>
                  <a:schemeClr val="tx1"/>
                </a:solidFill>
                <a:ea typeface="+mn-lt"/>
                <a:cs typeface="+mn-lt"/>
              </a:rPr>
              <a:t>r.</a:t>
            </a:r>
            <a:r>
              <a:rPr lang="pl-PL" sz="2400" dirty="0">
                <a:solidFill>
                  <a:schemeClr val="tx1"/>
                </a:solidFill>
                <a:ea typeface="+mn-lt"/>
                <a:cs typeface="+mn-lt"/>
              </a:rPr>
              <a:t>, pisemną informację o </a:t>
            </a:r>
            <a:r>
              <a:rPr lang="pl-PL" sz="2400" b="1" dirty="0">
                <a:solidFill>
                  <a:schemeClr val="tx1"/>
                </a:solidFill>
                <a:ea typeface="+mn-lt"/>
                <a:cs typeface="+mn-lt"/>
              </a:rPr>
              <a:t>zmianie </a:t>
            </a:r>
            <a:r>
              <a:rPr lang="pl-PL" sz="2400" b="1" dirty="0">
                <a:solidFill>
                  <a:srgbClr val="C00000"/>
                </a:solidFill>
                <a:ea typeface="+mn-lt"/>
                <a:cs typeface="+mn-lt"/>
              </a:rPr>
              <a:t>języka obcego </a:t>
            </a:r>
            <a:r>
              <a:rPr lang="pl-PL" sz="2400" b="1" dirty="0">
                <a:solidFill>
                  <a:schemeClr val="tx1"/>
                </a:solidFill>
                <a:ea typeface="+mn-lt"/>
                <a:cs typeface="+mn-lt"/>
              </a:rPr>
              <a:t>nowożytnego</a:t>
            </a:r>
            <a:r>
              <a:rPr lang="pl-PL" sz="2400" dirty="0">
                <a:solidFill>
                  <a:schemeClr val="tx1"/>
                </a:solidFill>
                <a:ea typeface="+mn-lt"/>
                <a:cs typeface="+mn-lt"/>
              </a:rPr>
              <a:t> wskazanego w deklaracji na inny język obcy, którego uczeń  uczy się w ramach obowiązkowych zajęć edukacyjnych (załącznik 3a</a:t>
            </a:r>
            <a:r>
              <a:rPr lang="pl-PL" sz="2400" dirty="0" smtClean="0">
                <a:solidFill>
                  <a:schemeClr val="tx1"/>
                </a:solidFill>
                <a:ea typeface="+mn-lt"/>
                <a:cs typeface="+mn-lt"/>
              </a:rPr>
              <a:t>).</a:t>
            </a:r>
            <a:endParaRPr lang="pl-P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32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6828" y="193964"/>
            <a:ext cx="8873544" cy="6547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2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="" xmlns:a16="http://schemas.microsoft.com/office/drawing/2014/main" id="{9A9F4A35-1B23-9990-9859-1EA855D45817}"/>
              </a:ext>
            </a:extLst>
          </p:cNvPr>
          <p:cNvSpPr txBox="1"/>
          <p:nvPr/>
        </p:nvSpPr>
        <p:spPr>
          <a:xfrm>
            <a:off x="1200151" y="819150"/>
            <a:ext cx="9655627" cy="403187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3200" noProof="1"/>
              <a:t>Dyrektor szkoły lub upoważniony przez niego </a:t>
            </a:r>
            <a:r>
              <a:rPr lang="en-US" sz="3200" noProof="1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nauczyciel</a:t>
            </a:r>
            <a:r>
              <a:rPr lang="en-US" sz="3200" noProof="1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noProof="1"/>
              <a:t>informuje na piśmie rodziców ucznia, o </a:t>
            </a:r>
            <a:r>
              <a:rPr lang="en-US" sz="3200" b="1" noProof="1"/>
              <a:t>wskazanym przez radę pedagogiczną sposobie lub sposobach dostosowania warunków lub formy przeprowadzania egzaminu ósmoklasisty </a:t>
            </a:r>
            <a:r>
              <a:rPr lang="en-US" sz="3200" noProof="1"/>
              <a:t>do jego potrzeb edukacyjnych i możliwości psychofizycznych, nie później niż do dnia </a:t>
            </a:r>
            <a:r>
              <a:rPr lang="en-US" sz="3200" b="1" noProof="1" smtClean="0">
                <a:solidFill>
                  <a:srgbClr val="FF0000"/>
                </a:solidFill>
              </a:rPr>
              <a:t>2</a:t>
            </a:r>
            <a:r>
              <a:rPr lang="pl-PL" sz="3200" b="1" noProof="1">
                <a:solidFill>
                  <a:srgbClr val="FF0000"/>
                </a:solidFill>
              </a:rPr>
              <a:t>0</a:t>
            </a:r>
            <a:r>
              <a:rPr lang="en-US" sz="3200" b="1" noProof="1" smtClean="0">
                <a:solidFill>
                  <a:srgbClr val="FF0000"/>
                </a:solidFill>
              </a:rPr>
              <a:t> </a:t>
            </a:r>
            <a:r>
              <a:rPr lang="en-US" sz="3200" b="1" noProof="1">
                <a:solidFill>
                  <a:srgbClr val="FF0000"/>
                </a:solidFill>
              </a:rPr>
              <a:t>listopada </a:t>
            </a:r>
            <a:r>
              <a:rPr lang="pl-PL" sz="3200" b="1" noProof="1" smtClean="0">
                <a:solidFill>
                  <a:srgbClr val="FF0000"/>
                </a:solidFill>
              </a:rPr>
              <a:t>2025 </a:t>
            </a:r>
            <a:r>
              <a:rPr lang="en-US" sz="3200" b="1" noProof="1" smtClean="0">
                <a:solidFill>
                  <a:srgbClr val="FF0000"/>
                </a:solidFill>
              </a:rPr>
              <a:t>roku.</a:t>
            </a:r>
            <a:r>
              <a:rPr lang="en-US" sz="3200" b="1" noProof="1">
                <a:solidFill>
                  <a:srgbClr val="FF0000"/>
                </a:solidFill>
              </a:rPr>
              <a:t> </a:t>
            </a:r>
            <a:endParaRPr lang="pl-PL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55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346" y="515476"/>
            <a:ext cx="9351818" cy="6245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40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ostyVTI">
  <a:themeElements>
    <a:clrScheme name="AnalogousFromLightSeedRightStep">
      <a:dk1>
        <a:srgbClr val="000000"/>
      </a:dk1>
      <a:lt1>
        <a:srgbClr val="FFFFFF"/>
      </a:lt1>
      <a:dk2>
        <a:srgbClr val="413024"/>
      </a:dk2>
      <a:lt2>
        <a:srgbClr val="E8E3E2"/>
      </a:lt2>
      <a:accent1>
        <a:srgbClr val="7CA9B3"/>
      </a:accent1>
      <a:accent2>
        <a:srgbClr val="7F97BA"/>
      </a:accent2>
      <a:accent3>
        <a:srgbClr val="9796C6"/>
      </a:accent3>
      <a:accent4>
        <a:srgbClr val="987FBA"/>
      </a:accent4>
      <a:accent5>
        <a:srgbClr val="BD94C5"/>
      </a:accent5>
      <a:accent6>
        <a:srgbClr val="BA7FAA"/>
      </a:accent6>
      <a:hlink>
        <a:srgbClr val="AD7467"/>
      </a:hlink>
      <a:folHlink>
        <a:srgbClr val="7F7F7F"/>
      </a:folHlink>
    </a:clrScheme>
    <a:fontScheme name="Frosted Leaf">
      <a:majorFont>
        <a:latin typeface="Goudy Old Style"/>
        <a:ea typeface=""/>
        <a:cs typeface=""/>
      </a:majorFont>
      <a:minorFont>
        <a:latin typeface="Avenir Next LT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ostyVTI" id="{DD283BC3-E0B6-4E4B-91CF-F0F54D51BB21}" vid="{3EE220F7-F497-4893-BE1F-7BB1D607421B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1123</TotalTime>
  <Words>446</Words>
  <Application>Microsoft Office PowerPoint</Application>
  <PresentationFormat>Panoramiczny</PresentationFormat>
  <Paragraphs>79</Paragraphs>
  <Slides>23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31" baseType="lpstr">
      <vt:lpstr>Aptos</vt:lpstr>
      <vt:lpstr>Arial</vt:lpstr>
      <vt:lpstr>Avenir Next LT Pro</vt:lpstr>
      <vt:lpstr>Calibri</vt:lpstr>
      <vt:lpstr>Goudy Old Style</vt:lpstr>
      <vt:lpstr>Times New Roman</vt:lpstr>
      <vt:lpstr>Wingdings</vt:lpstr>
      <vt:lpstr>FrostyVTI</vt:lpstr>
      <vt:lpstr>EGZAMIN ÓSMOKLASISTY</vt:lpstr>
      <vt:lpstr>Egzamin ósmoklasisty:  Termin główny – maj 2026 r. </vt:lpstr>
      <vt:lpstr>Egzamin ósmoklasisty:  Termin dodatkowy – czerwiec 2026 r. </vt:lpstr>
      <vt:lpstr>NAJWAŻNIEJSZE TERMINY</vt:lpstr>
      <vt:lpstr>NAJWAŻNIEJSZE TERMINY </vt:lpstr>
      <vt:lpstr>NAJWAŻNIEJSZE TERMINY</vt:lpstr>
      <vt:lpstr>Prezentacja programu PowerPoint</vt:lpstr>
      <vt:lpstr>Prezentacja programu PowerPoint</vt:lpstr>
      <vt:lpstr>Prezentacja programu PowerPoint</vt:lpstr>
      <vt:lpstr>Prezentacja programu PowerPoint</vt:lpstr>
      <vt:lpstr>WAŻNE TERMINY </vt:lpstr>
      <vt:lpstr>Ile trwa egzamin ósmoklasisty </vt:lpstr>
      <vt:lpstr>ZMIANY W PRZEPISACH W ROKU SZKOLNYM 2026</vt:lpstr>
      <vt:lpstr>DOSTOSOWANIE WARUNKÓW I FORM PRZEPROWADZANIA EGZAMINU </vt:lpstr>
      <vt:lpstr>Prezentacja programu PowerPoint</vt:lpstr>
      <vt:lpstr>Uprawnieni do dostosowania warunków są uczniowie:</vt:lpstr>
      <vt:lpstr>Cd.</vt:lpstr>
      <vt:lpstr>Prezentacja programu PowerPoint</vt:lpstr>
      <vt:lpstr>Prezentacja programu PowerPoint</vt:lpstr>
      <vt:lpstr>UCZNIOWIE Z DYSLEKSJĄ, DYSGRAFIĄ, DYSORTOGRAFIĄ, DYSKALKULIĄ</vt:lpstr>
      <vt:lpstr>Cd.</vt:lpstr>
      <vt:lpstr>Cd.</vt:lpstr>
      <vt:lpstr>Cd.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Lenovo_10</dc:creator>
  <cp:lastModifiedBy>Lenovo_10</cp:lastModifiedBy>
  <cp:revision>679</cp:revision>
  <cp:lastPrinted>2025-09-15T14:23:14Z</cp:lastPrinted>
  <dcterms:created xsi:type="dcterms:W3CDTF">2022-09-07T12:35:52Z</dcterms:created>
  <dcterms:modified xsi:type="dcterms:W3CDTF">2025-10-09T10:34:01Z</dcterms:modified>
</cp:coreProperties>
</file>