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71" r:id="rId11"/>
    <p:sldId id="274" r:id="rId12"/>
    <p:sldId id="269" r:id="rId13"/>
    <p:sldId id="270" r:id="rId14"/>
    <p:sldId id="275" r:id="rId15"/>
    <p:sldId id="276" r:id="rId16"/>
    <p:sldId id="277" r:id="rId17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40117-B550-4E57-8A6E-8A861AE4D7D8}" v="612" dt="2022-09-07T14:47:28.573"/>
    <p1510:client id="{C3EE81A9-C87E-F183-D8E4-DA6DFE1BF929}" v="1282" dt="2022-09-08T11:11:09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F9E6C38E-2ED7-429A-9D90-A233A4C675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6B56387C-372F-479E-B420-7EE98464D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1F5A3-E045-48FB-8546-9FD8C794C384}" type="datetime1">
              <a:rPr lang="pl-PL" smtClean="0"/>
              <a:pPr/>
              <a:t>2023-09-08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242C3022-B39A-4C36-BC8E-249465C5E3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70C677BE-572B-435B-B0E1-9CDE074F56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465D8-B7BE-44B2-A8D0-4CC504F328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9734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6C48F-C5D9-42D3-8737-B5446ACDBE6D}" type="datetime1">
              <a:rPr lang="pl-PL" smtClean="0"/>
              <a:pPr/>
              <a:t>2023-09-08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51586-3A37-40DA-983D-9C07B3D0B790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138264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51586-3A37-40DA-983D-9C07B3D0B790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13035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=""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=""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=""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2614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611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04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34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=""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=""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=""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=""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=""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=""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506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772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82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34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67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C89B2F1-1E32-44DB-B50E-BEA1896CAD81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42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D0E80DA6-B971-46B7-B0D3-8581AE0B6ACB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68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862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amorzad.infor.pl/tematy/nauczyciel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0FA27539-4286-4FA8-9DA6-7CF237447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12369" y="1079500"/>
            <a:ext cx="4078800" cy="2138400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700" b="1" dirty="0">
                <a:latin typeface="Calibri"/>
                <a:cs typeface="Calibri"/>
              </a:rPr>
              <a:t>EGZAMIN 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12369" y="4113213"/>
            <a:ext cx="40788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3200" b="1" dirty="0">
                <a:latin typeface="Calibri"/>
                <a:cs typeface="Calibri"/>
              </a:rPr>
              <a:t>ROK SZKOLNY </a:t>
            </a:r>
            <a:r>
              <a:rPr lang="pl-PL" sz="3200" b="1" dirty="0" smtClean="0">
                <a:latin typeface="Calibri"/>
                <a:cs typeface="Calibri"/>
              </a:rPr>
              <a:t>2023/2024</a:t>
            </a:r>
            <a:endParaRPr lang="pl-PL" sz="3200" b="1" dirty="0">
              <a:solidFill>
                <a:srgbClr val="000000">
                  <a:alpha val="60000"/>
                </a:srgbClr>
              </a:solidFill>
              <a:latin typeface="Calibri"/>
              <a:cs typeface="Calibri"/>
            </a:endParaRPr>
          </a:p>
        </p:txBody>
      </p:sp>
      <p:pic>
        <p:nvPicPr>
          <p:cNvPr id="4" name="Picture 3" descr="Arkusz papieru do testów i ołówek">
            <a:extLst>
              <a:ext uri="{FF2B5EF4-FFF2-40B4-BE49-F238E27FC236}">
                <a16:creationId xmlns="" xmlns:a16="http://schemas.microsoft.com/office/drawing/2014/main" id="{023EB50B-7378-EC52-8137-05F9B3285C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173" r="-5" b="-5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C5E74535-9C0E-4211-B088-610AD56262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218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9A9F4A35-1B23-9990-9859-1EA855D45817}"/>
              </a:ext>
            </a:extLst>
          </p:cNvPr>
          <p:cNvSpPr txBox="1"/>
          <p:nvPr/>
        </p:nvSpPr>
        <p:spPr>
          <a:xfrm>
            <a:off x="1200151" y="819150"/>
            <a:ext cx="9655627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200" noProof="1"/>
              <a:t>Dyrektor szkoły lub upoważniony przez niego </a:t>
            </a:r>
            <a:r>
              <a:rPr lang="en-US" sz="3200" noProof="1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nauczyciel</a:t>
            </a:r>
            <a:r>
              <a:rPr lang="en-US" sz="3200" noProof="1"/>
              <a:t> informuje na piśmie rodziców ucznia, o </a:t>
            </a:r>
            <a:r>
              <a:rPr lang="en-US" sz="3200" b="1" noProof="1"/>
              <a:t>wskazanym przez radę pedagogiczną sposobie lub sposobach dostosowania warunków lub formy przeprowadzania egzaminu ósmoklasisty </a:t>
            </a:r>
            <a:r>
              <a:rPr lang="en-US" sz="3200" noProof="1"/>
              <a:t>do jego potrzeb edukacyjnych i możliwości psychofizycznych, nie później niż do dnia </a:t>
            </a:r>
            <a:r>
              <a:rPr lang="en-US" sz="3200" b="1" noProof="1" smtClean="0"/>
              <a:t>2</a:t>
            </a:r>
            <a:r>
              <a:rPr lang="pl-PL" sz="3200" b="1" noProof="1" smtClean="0"/>
              <a:t>1</a:t>
            </a:r>
            <a:r>
              <a:rPr lang="en-US" sz="3200" b="1" noProof="1" smtClean="0"/>
              <a:t> </a:t>
            </a:r>
            <a:r>
              <a:rPr lang="en-US" sz="3200" b="1" noProof="1"/>
              <a:t>listopada</a:t>
            </a:r>
            <a:r>
              <a:rPr lang="en-US" sz="3200" noProof="1"/>
              <a:t> </a:t>
            </a:r>
            <a:r>
              <a:rPr lang="pl-PL" sz="3200" noProof="1" smtClean="0"/>
              <a:t>2023 </a:t>
            </a:r>
            <a:r>
              <a:rPr lang="en-US" sz="3200" noProof="1" smtClean="0"/>
              <a:t>roku.</a:t>
            </a:r>
            <a:r>
              <a:rPr lang="en-US" sz="3200" noProof="1"/>
              <a:t> 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353855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D50ACBB3-EA76-B074-A683-FF65CA24BE99}"/>
              </a:ext>
            </a:extLst>
          </p:cNvPr>
          <p:cNvSpPr txBox="1"/>
          <p:nvPr/>
        </p:nvSpPr>
        <p:spPr>
          <a:xfrm>
            <a:off x="1172936" y="683079"/>
            <a:ext cx="9655628" cy="52264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Dostosowanie</a:t>
            </a:r>
            <a:r>
              <a:rPr lang="en-US" u="sng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form</a:t>
            </a:r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egzaminu ósmoklasisty polega na </a:t>
            </a: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przygotowaniu odrębnych arkuszy</a:t>
            </a:r>
            <a:r>
              <a:rPr lang="en-US" b="1" noProof="1">
                <a:latin typeface="Calibri"/>
              </a:rPr>
              <a:t/>
            </a:r>
            <a:br>
              <a:rPr lang="en-US" b="1" noProof="1">
                <a:latin typeface="Calibri"/>
              </a:rPr>
            </a:b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dostosowanych </a:t>
            </a:r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do potrzeb i możliwości zdających, natomiast dostosowanie </a:t>
            </a:r>
            <a:r>
              <a:rPr lang="en-US" u="sng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warunków</a:t>
            </a:r>
            <a:r>
              <a:rPr lang="en-US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Arial"/>
              </a:rPr>
              <a:t> przeprowadzania egzaminu ósmoklasisty polega między innymi na:</a:t>
            </a: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przystąpieniu do egzaminu w osobnej sali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wsparciu nauczyciela </a:t>
            </a:r>
            <a:r>
              <a:rPr lang="pl-PL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wspomagającego </a:t>
            </a: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w czytaniu i/lub w pisaniu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odczytaniu tekstów dłuższych niż 250 wyrazów przez członka zespołu nadzorującego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dostosowaniu miejsca pracy do dysfunkcji ucznia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udostępnieniu słownika dwujęzycznego w przypadku cudzoziemca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obecności specjalisty (surdopedagoga, tyflopedagoga, pedagoga resocjalizacji  itp.)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zastosowaniu szczegółowych zasad oceniania rozwiązań zadań otwartych</a:t>
            </a:r>
            <a:endParaRPr lang="en-US" noProof="1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+mn-lt"/>
            </a:endParaRPr>
          </a:p>
          <a:p>
            <a:pPr marL="359410" indent="-359410">
              <a:lnSpc>
                <a:spcPct val="150000"/>
              </a:lnSpc>
              <a:spcBef>
                <a:spcPts val="1000"/>
              </a:spcBef>
              <a:buFont typeface="Arial"/>
              <a:buChar char="•"/>
            </a:pPr>
            <a:r>
              <a:rPr lang="pl-PL" b="1" noProof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+mn-lt"/>
                <a:cs typeface="+mn-lt"/>
              </a:rPr>
              <a:t>przedłużeniu czasu przeprowadzania egzaminu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0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592BF95-B9AF-83F8-A4EE-AE34C7A2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Ile trwa egzamin ósmoklasisty</a:t>
            </a:r>
            <a:endParaRPr lang="pl-PL" dirty="0"/>
          </a:p>
          <a:p>
            <a:pPr algn="ctr"/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30AE493-A12B-7BB6-D7A3-279078333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Egzamin ósmoklasisty trwa: </a:t>
            </a:r>
            <a:endParaRPr lang="pl-PL" sz="240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1) z języka polskiego – 120 minut    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wydłużony czas: 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180 minut</a:t>
            </a:r>
            <a:endParaRPr lang="pl-PL" sz="240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2) z matematyki – 100 minut        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wydłużony czas: 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150  minut</a:t>
            </a:r>
            <a:endParaRPr lang="pl-PL" sz="2400">
              <a:solidFill>
                <a:schemeClr val="tx1"/>
              </a:solidFill>
              <a:latin typeface="Calibri"/>
              <a:cs typeface="Calibri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3) z języka obcego nowożytnego – 90 minut    </a:t>
            </a:r>
            <a:r>
              <a:rPr lang="pl-PL" sz="24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wydłużony czas: 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135 minut</a:t>
            </a:r>
            <a:endParaRPr lang="pl-PL" sz="2400" dirty="0">
              <a:solidFill>
                <a:schemeClr val="tx1"/>
              </a:solidFill>
              <a:latin typeface="Calibri"/>
            </a:endParaRPr>
          </a:p>
          <a:p>
            <a:pPr marL="359410" indent="-359410"/>
            <a:endParaRPr lang="pl-PL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0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579500E-777C-A2CA-1789-92D6A88C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/>
                <a:cs typeface="Calibri"/>
              </a:rPr>
              <a:t>UCZNIOWIE Z DYSLEKSJĄ, DYSGRAFIĄ, DYSORTOGRAFIĄ, DYSKALKULIĄ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5050BA5-9666-D930-3B5D-DAD41034E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Podstawa uprawnienia do dostosowania :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Opinia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poradni psychologiczno-pedagogicznej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w tym poradni specjalistycznej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Oznaczenie arkusza:  O*-100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     Możliwe sposoby dostosowania:                       </a:t>
            </a:r>
            <a:endParaRPr lang="pl-PL" i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b="1" i="0" dirty="0">
                <a:solidFill>
                  <a:schemeClr val="tx1"/>
                </a:solidFill>
                <a:ea typeface="+mn-lt"/>
                <a:cs typeface="+mn-lt"/>
              </a:rPr>
              <a:t> Przedłużenie czasu trwania egzaminu z przedmiotów:</a:t>
            </a:r>
          </a:p>
          <a:p>
            <a:pPr marL="359410" lvl="1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język polski –do 180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minut (dysleksja, dysortografia)</a:t>
            </a:r>
            <a:endParaRPr lang="pl-PL" i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matematyka – do 150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minut (dyskalkulia, dysleksja)</a:t>
            </a:r>
            <a:endParaRPr lang="pl-PL" i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lvl="1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 język obcy - do 135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minut (dysleksja)</a:t>
            </a:r>
            <a:endParaRPr lang="pl-PL" i="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/>
            <a:endParaRPr lang="pl-PL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15CE3CA-E26F-AD9C-65EB-AF77BC1F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4268FD7-F6D0-B849-8A75-8F90C9EF5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</a:rPr>
              <a:t>Zaznaczanie odpowiedzi do zadań zamkniętych w zeszycie zadań egzaminacyjnych, bez przenoszenia ich na kartę odpowiedzi.</a:t>
            </a:r>
          </a:p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Zapisywanie odpowiedzi do zadań na komputerze (możliwe tylko wtedy, gdy</a:t>
            </a:r>
            <a:br>
              <a:rPr lang="pl-PL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głębokość zaburzenia grafii uniemożliwia odczytanie i dokonanie prawidłowej oceny pracy egzaminacyjnej).</a:t>
            </a:r>
          </a:p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Korzystanie z pomocy nauczyciela wspomagającego, który zapisuje odpowiedzi</a:t>
            </a:r>
            <a:br>
              <a:rPr lang="pl-PL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zdającego do zadań otwartych (możliwe tylko wtedy, gdy głębokość zaburzenia grafii uniemożliwia odczytanie pracy egzaminacyjnej i gdy uczeń lub słuchacz w toku edukacji został wdrożony do takiej współpracy z nauczycielem).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26D8CE-F399-AB93-F958-7225ABC3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EFDC561-EE5B-E451-85E4-97F073FD5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Pomoc nauczyciela (członka zespołu nadzorującego), który przed przystąpieniem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ucznia do pracy odczytuje z arkusza rezerwowego jeden raz głośno, po kolei wszystkie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teksty liczące po 250 wyrazów lub więcej, stanowiące podstawę zadań egzaminu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ósmoklasisty z języka polskiego (możliwe tylko wtedy, gdy </a:t>
            </a:r>
            <a:r>
              <a:rPr lang="pl-PL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głęboka dysleksja</a:t>
            </a: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znacznie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utrudnia samodzielne czytanie i zrozumienie dłuższego tekstu lub wtedy, kiedy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poważne trudności w samodzielnym czytaniu i rozumieniu dłuższego tekstu zostały</a:t>
            </a:r>
            <a:r>
              <a:rPr lang="pl-PL" dirty="0">
                <a:latin typeface="Calibri"/>
                <a:ea typeface="+mn-lt"/>
                <a:cs typeface="+mn-lt"/>
              </a:rPr>
              <a:t/>
            </a:r>
            <a:br>
              <a:rPr lang="pl-PL" dirty="0"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wskazane w opinii poradni </a:t>
            </a:r>
            <a:r>
              <a:rPr lang="pl-PL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psychologiczno-pedagogicznej)</a:t>
            </a:r>
            <a:endParaRPr lang="pl-PL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8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0334F06-1698-7CD8-DDAA-F643741F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69E72D8-6613-4936-A86A-19AF5E03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Zastosowanie szczegółowych zasad oceniania rozwiązań zadań otwartych z języka</a:t>
            </a:r>
            <a:b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polskiego, języków obcych nowożytnych oraz matematyki, uwzględniających</a:t>
            </a:r>
            <a:b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specyficzne trudności w uczeniu się.</a:t>
            </a:r>
          </a:p>
          <a:p>
            <a:pPr marL="359410" indent="-359410"/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------------------------------------------------------------------------------------------------------------------------</a:t>
            </a:r>
          </a:p>
          <a:p>
            <a:pPr marL="359410" indent="-359410" algn="ctr"/>
            <a:r>
              <a:rPr lang="pl-PL" b="1" dirty="0" smtClean="0">
                <a:solidFill>
                  <a:srgbClr val="002060"/>
                </a:solidFill>
                <a:latin typeface="Calibri"/>
                <a:cs typeface="Calibri"/>
              </a:rPr>
              <a:t>SZCZEGÓŁOWE </a:t>
            </a:r>
            <a:r>
              <a:rPr lang="pl-PL" b="1" dirty="0">
                <a:solidFill>
                  <a:srgbClr val="002060"/>
                </a:solidFill>
                <a:latin typeface="Calibri"/>
                <a:cs typeface="Calibri"/>
              </a:rPr>
              <a:t>INFORMACJE NA TEMAT MOŻLIWYCH SPOSOBÓW DOSTOSOWAŃ ZNAJDĄ PAŃSTWO NA  STRONIE: </a:t>
            </a:r>
            <a:r>
              <a:rPr lang="pl-PL" b="1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 </a:t>
            </a:r>
            <a:endParaRPr lang="pl-PL" b="1" dirty="0" smtClean="0">
              <a:solidFill>
                <a:srgbClr val="002060"/>
              </a:solidFill>
              <a:latin typeface="Calibri"/>
              <a:ea typeface="+mn-lt"/>
              <a:cs typeface="Calibri"/>
            </a:endParaRPr>
          </a:p>
          <a:p>
            <a:pPr marL="359410" indent="-359410" algn="ctr"/>
            <a:r>
              <a:rPr lang="pl-PL" b="1" dirty="0" smtClean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https://cke.gov.pl/images/_EGZAMIN_OSMOKLASISTY/2024/komunikaty/20230817%20E8_24%20Komunikat%20o%20dostosowaniach%20FIN.pdf</a:t>
            </a:r>
            <a:r>
              <a:rPr lang="pl-PL" b="1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 </a:t>
            </a:r>
            <a:endParaRPr lang="pl-PL" b="1" dirty="0">
              <a:solidFill>
                <a:srgbClr val="0D0D0D"/>
              </a:solidFill>
              <a:latin typeface="Avenir Next LT Pro"/>
              <a:ea typeface="+mn-lt"/>
              <a:cs typeface="Calibri"/>
            </a:endParaRPr>
          </a:p>
          <a:p>
            <a:pPr marL="359410" indent="-359410" algn="ctr"/>
            <a:r>
              <a:rPr lang="pl-PL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20230817 E8_24 Komunikat o dostosowaniach </a:t>
            </a:r>
            <a:r>
              <a:rPr lang="pl-PL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FIN.pdf</a:t>
            </a:r>
            <a:endParaRPr lang="pl-PL" b="1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ea typeface="+mn-lt"/>
              <a:cs typeface="Calibri"/>
            </a:endParaRPr>
          </a:p>
          <a:p>
            <a:pPr marL="359410" indent="-359410"/>
            <a:endParaRPr lang="pl-PL" dirty="0">
              <a:solidFill>
                <a:srgbClr val="000000">
                  <a:alpha val="60000"/>
                </a:srgb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4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79C0387-E5CE-0EF5-E2BE-7433202D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b="1" dirty="0">
                <a:latin typeface="Calibri"/>
                <a:ea typeface="+mj-lt"/>
                <a:cs typeface="+mj-lt"/>
              </a:rPr>
              <a:t>Egzamin ósmoklasisty:</a:t>
            </a:r>
            <a:br>
              <a:rPr lang="pl-PL" sz="3600" b="1" dirty="0">
                <a:latin typeface="Calibri"/>
                <a:ea typeface="+mj-lt"/>
                <a:cs typeface="+mj-lt"/>
              </a:rPr>
            </a:br>
            <a:r>
              <a:rPr lang="pl-PL" sz="3600" b="1" dirty="0">
                <a:latin typeface="Calibri"/>
                <a:ea typeface="+mj-lt"/>
                <a:cs typeface="+mj-lt"/>
              </a:rPr>
              <a:t> Termin główny – maj </a:t>
            </a:r>
            <a:r>
              <a:rPr lang="pl-PL" sz="3600" b="1" dirty="0" smtClean="0">
                <a:latin typeface="Calibri"/>
                <a:ea typeface="+mj-lt"/>
                <a:cs typeface="+mj-lt"/>
              </a:rPr>
              <a:t>2024 </a:t>
            </a:r>
            <a:r>
              <a:rPr lang="pl-PL" sz="3600" b="1" dirty="0">
                <a:latin typeface="Calibri"/>
                <a:ea typeface="+mj-lt"/>
                <a:cs typeface="+mj-lt"/>
              </a:rPr>
              <a:t>r.</a:t>
            </a:r>
            <a:r>
              <a:rPr lang="pl-PL" b="1" dirty="0">
                <a:latin typeface="Calibri"/>
                <a:ea typeface="+mj-lt"/>
                <a:cs typeface="+mj-lt"/>
              </a:rPr>
              <a:t> </a:t>
            </a:r>
            <a:endParaRPr lang="pl-PL" dirty="0">
              <a:latin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B705D51-390E-10DA-7414-ABD3137EB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język polski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–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14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maja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2024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r.  (wtorek) – godz. 9:00</a:t>
            </a:r>
            <a:endParaRPr lang="pl-PL" sz="32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matematyka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–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15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maja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2024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r.  (środa) – godz. 9:00</a:t>
            </a:r>
            <a:r>
              <a:rPr lang="pl-PL" sz="3200" dirty="0">
                <a:latin typeface="Calibri"/>
                <a:ea typeface="+mn-lt"/>
                <a:cs typeface="+mn-lt"/>
              </a:rPr>
              <a:t/>
            </a:r>
            <a:br>
              <a:rPr lang="pl-PL" sz="3200" dirty="0">
                <a:latin typeface="Calibri"/>
                <a:ea typeface="+mn-lt"/>
                <a:cs typeface="+mn-lt"/>
              </a:rPr>
            </a:br>
            <a:r>
              <a:rPr lang="pl-PL" sz="3200" b="1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język obcy nowożytny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 –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16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maja </a:t>
            </a:r>
            <a:r>
              <a:rPr lang="pl-PL" sz="3200" dirty="0" smtClean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2024 </a:t>
            </a:r>
            <a:r>
              <a:rPr lang="pl-PL" sz="3200" dirty="0">
                <a:solidFill>
                  <a:schemeClr val="tx1"/>
                </a:solidFill>
                <a:latin typeface="Calibri"/>
                <a:ea typeface="+mn-lt"/>
                <a:cs typeface="+mn-lt"/>
              </a:rPr>
              <a:t>r. (czwartek) – godz. 9:00 </a:t>
            </a:r>
            <a:endParaRPr lang="pl-PL" sz="3200" dirty="0">
              <a:solidFill>
                <a:schemeClr val="tx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6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709D6CC-2C02-3B0C-DF6F-EF7A4B427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pPr algn="ctr"/>
            <a:r>
              <a:rPr lang="pl-PL" sz="3600" b="1" dirty="0">
                <a:latin typeface="Calibri"/>
                <a:ea typeface="+mj-lt"/>
                <a:cs typeface="+mj-lt"/>
              </a:rPr>
              <a:t>Egzamin ósmoklasisty:</a:t>
            </a:r>
            <a:br>
              <a:rPr lang="pl-PL" sz="3600" b="1" dirty="0">
                <a:latin typeface="Calibri"/>
                <a:ea typeface="+mj-lt"/>
                <a:cs typeface="+mj-lt"/>
              </a:rPr>
            </a:br>
            <a:r>
              <a:rPr lang="pl-PL" sz="3600" b="1" dirty="0">
                <a:latin typeface="Calibri"/>
                <a:ea typeface="+mj-lt"/>
                <a:cs typeface="+mj-lt"/>
              </a:rPr>
              <a:t> Termin dodatkowy – czerwiec </a:t>
            </a:r>
            <a:r>
              <a:rPr lang="pl-PL" sz="3600" b="1" dirty="0" smtClean="0">
                <a:latin typeface="Calibri"/>
                <a:ea typeface="+mj-lt"/>
                <a:cs typeface="+mj-lt"/>
              </a:rPr>
              <a:t>2024 </a:t>
            </a:r>
            <a:r>
              <a:rPr lang="pl-PL" sz="3600" b="1" dirty="0">
                <a:latin typeface="Calibri"/>
                <a:ea typeface="+mj-lt"/>
                <a:cs typeface="+mj-lt"/>
              </a:rPr>
              <a:t>r. </a:t>
            </a:r>
            <a:endParaRPr lang="pl-PL" sz="3600" b="1" dirty="0">
              <a:latin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29F5CAC-FE52-941C-0285-DA988170E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chemeClr val="tx1"/>
                </a:solidFill>
                <a:ea typeface="+mn-lt"/>
                <a:cs typeface="+mn-lt"/>
              </a:rPr>
              <a:t>język polski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–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10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czerwca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r. (poniedziałek) – godz. 9:00</a:t>
            </a:r>
            <a:r>
              <a:rPr lang="pl-PL" sz="2800" dirty="0">
                <a:ea typeface="+mn-lt"/>
                <a:cs typeface="+mn-lt"/>
              </a:rPr>
              <a:t/>
            </a:r>
            <a:br>
              <a:rPr lang="pl-PL" sz="2800" dirty="0">
                <a:ea typeface="+mn-lt"/>
                <a:cs typeface="+mn-lt"/>
              </a:rPr>
            </a:b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800" b="1" dirty="0">
                <a:solidFill>
                  <a:schemeClr val="tx1"/>
                </a:solidFill>
                <a:ea typeface="+mn-lt"/>
                <a:cs typeface="+mn-lt"/>
              </a:rPr>
              <a:t>matematyka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–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11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czerwca 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r. (wtorek) – godz. 9:00</a:t>
            </a:r>
            <a:r>
              <a:rPr lang="pl-PL" sz="2800" dirty="0">
                <a:ea typeface="+mn-lt"/>
                <a:cs typeface="+mn-lt"/>
              </a:rPr>
              <a:t/>
            </a:r>
            <a:br>
              <a:rPr lang="pl-PL" sz="2800" dirty="0">
                <a:ea typeface="+mn-lt"/>
                <a:cs typeface="+mn-lt"/>
              </a:rPr>
            </a:b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2800" b="1" dirty="0">
                <a:solidFill>
                  <a:schemeClr val="tx1"/>
                </a:solidFill>
                <a:ea typeface="+mn-lt"/>
                <a:cs typeface="+mn-lt"/>
              </a:rPr>
              <a:t>język obcy nowożytny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–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12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czerwca </a:t>
            </a:r>
            <a:r>
              <a:rPr lang="pl-PL" sz="2800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r. (środa) –</a:t>
            </a:r>
            <a:r>
              <a:rPr lang="pl-PL" sz="2800" dirty="0">
                <a:ea typeface="+mn-lt"/>
                <a:cs typeface="+mn-lt"/>
              </a:rPr>
              <a:t/>
            </a:r>
            <a:br>
              <a:rPr lang="pl-PL" sz="2800" dirty="0">
                <a:ea typeface="+mn-lt"/>
                <a:cs typeface="+mn-lt"/>
              </a:rPr>
            </a:br>
            <a:r>
              <a:rPr lang="pl-PL" sz="2800" dirty="0">
                <a:solidFill>
                  <a:schemeClr val="tx1"/>
                </a:solidFill>
                <a:ea typeface="+mn-lt"/>
                <a:cs typeface="+mn-lt"/>
              </a:rPr>
              <a:t> godz. 9:00</a:t>
            </a:r>
            <a:r>
              <a:rPr lang="pl-PL" sz="2800" dirty="0">
                <a:ea typeface="+mn-lt"/>
                <a:cs typeface="+mn-lt"/>
              </a:rPr>
              <a:t> 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41421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D5AE93A-B96C-BFB8-A8A5-BC3DDD7EE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/>
                <a:ea typeface="+mj-lt"/>
                <a:cs typeface="+mj-lt"/>
              </a:rPr>
              <a:t>NAJWAŻNIEJSZE TERMINY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2ACE67A4-1396-8093-D92F-5BF2B480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Termin ogłaszania wyników egzaminu ósmoklasisty, w tym termin</a:t>
            </a:r>
            <a:r>
              <a:rPr lang="pl-PL" sz="2400" dirty="0">
                <a:ea typeface="+mn-lt"/>
                <a:cs typeface="+mn-lt"/>
              </a:rPr>
              <a:t/>
            </a:r>
            <a:br>
              <a:rPr lang="pl-PL" sz="2400" dirty="0">
                <a:ea typeface="+mn-lt"/>
                <a:cs typeface="+mn-lt"/>
              </a:rPr>
            </a:b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przekazania wyników szkołom: 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3 lipca 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r. </a:t>
            </a: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Termin przekazania szkołom zaświadczeń i informacji: 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3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lipca 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2024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r. </a:t>
            </a: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Termin wydania zdającym zaświadczeń oraz informacji:  </a:t>
            </a:r>
            <a:r>
              <a:rPr lang="pl-PL" sz="2400" b="1" dirty="0" smtClean="0">
                <a:solidFill>
                  <a:schemeClr val="tx1"/>
                </a:solidFill>
                <a:ea typeface="+mn-lt"/>
                <a:cs typeface="+mn-lt"/>
              </a:rPr>
              <a:t>3 lipca 2024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r. 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1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F27FEAB-D77C-691B-5AAB-8B22ADC6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/>
                <a:cs typeface="Calibri"/>
              </a:rPr>
              <a:t>NAJWAŻNIEJSZE TERMINY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2B2653F-10FB-35D1-D1CD-8713F7868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Rodzice ucznia składają dyrektorowi szkoły, nie później niż do </a:t>
            </a:r>
            <a:r>
              <a:rPr lang="pl-PL" sz="2400" b="1" u="sng" dirty="0" smtClean="0">
                <a:solidFill>
                  <a:schemeClr val="tx1"/>
                </a:solidFill>
                <a:ea typeface="+mn-lt"/>
                <a:cs typeface="+mn-lt"/>
              </a:rPr>
              <a:t>2 października 2023 </a:t>
            </a:r>
            <a:r>
              <a:rPr lang="pl-PL" sz="2400" b="1" u="sng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, pisemną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deklarację wskazującą język obcy nowożytny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, z którego uczeń  przystąpi do egzaminu ósmoklasisty (załącznik 3a</a:t>
            </a:r>
            <a:r>
              <a:rPr lang="pl-PL" sz="2400" dirty="0" smtClean="0">
                <a:solidFill>
                  <a:schemeClr val="tx1"/>
                </a:solidFill>
                <a:ea typeface="+mn-lt"/>
                <a:cs typeface="+mn-lt"/>
              </a:rPr>
              <a:t>).</a:t>
            </a:r>
            <a:endParaRPr lang="pl-PL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59410" indent="-359410"/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Rodzice ucznia  mogą złożyć dyrektorowi szkoły, nie później niż do </a:t>
            </a:r>
            <a:r>
              <a:rPr lang="pl-PL" sz="2400" b="1" u="sng" dirty="0" smtClean="0">
                <a:solidFill>
                  <a:schemeClr val="tx1"/>
                </a:solidFill>
                <a:ea typeface="+mn-lt"/>
                <a:cs typeface="+mn-lt"/>
              </a:rPr>
              <a:t> 14 lutego 2024 </a:t>
            </a:r>
            <a:r>
              <a:rPr lang="pl-PL" sz="2400" b="1" u="sng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, pisemną informację o </a:t>
            </a:r>
            <a:r>
              <a:rPr lang="pl-PL" sz="2400" b="1" dirty="0">
                <a:solidFill>
                  <a:schemeClr val="tx1"/>
                </a:solidFill>
                <a:ea typeface="+mn-lt"/>
                <a:cs typeface="+mn-lt"/>
              </a:rPr>
              <a:t>zmianie języka obcego nowożytnego</a:t>
            </a:r>
            <a:r>
              <a:rPr lang="pl-PL" sz="2400" dirty="0">
                <a:solidFill>
                  <a:schemeClr val="tx1"/>
                </a:solidFill>
                <a:ea typeface="+mn-lt"/>
                <a:cs typeface="+mn-lt"/>
              </a:rPr>
              <a:t> wskazanego w deklaracji na inny język obcy, którego uczeń  uczy się w ramach obowiązkowych zajęć edukacyjnych (załącznik 3a</a:t>
            </a:r>
            <a:r>
              <a:rPr lang="pl-PL" sz="2400" dirty="0" smtClean="0">
                <a:solidFill>
                  <a:schemeClr val="tx1"/>
                </a:solidFill>
                <a:ea typeface="+mn-lt"/>
                <a:cs typeface="+mn-lt"/>
              </a:rPr>
              <a:t>).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3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5B15908-815B-7F86-617E-61439A60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latin typeface="Calibri"/>
                <a:ea typeface="+mj-lt"/>
                <a:cs typeface="+mj-lt"/>
              </a:rPr>
              <a:t>DOSTOSOWANIE WARUNKÓW I FORM PRZEPROWADZANIA EGZAMINU</a:t>
            </a:r>
            <a:r>
              <a:rPr lang="pl-PL" dirty="0">
                <a:latin typeface="Calibri"/>
                <a:ea typeface="+mj-lt"/>
                <a:cs typeface="+mj-lt"/>
              </a:rPr>
              <a:t>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395F7F0-76ED-E796-F1B3-8843986E8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513397"/>
            <a:ext cx="10213200" cy="47437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Dostosowanie</a:t>
            </a:r>
            <a:r>
              <a:rPr lang="pl-PL" b="1" u="sng" dirty="0">
                <a:solidFill>
                  <a:schemeClr val="tx1"/>
                </a:solidFill>
                <a:ea typeface="+mn-lt"/>
                <a:cs typeface="+mn-lt"/>
              </a:rPr>
              <a:t> formy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przeprowadzania egzaminu ósmoklasisty polega na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przygotowaniu</a:t>
            </a:r>
            <a:r>
              <a:rPr lang="pl-PL" i="1" dirty="0">
                <a:solidFill>
                  <a:schemeClr val="tx1"/>
                </a:solidFill>
                <a:ea typeface="+mn-lt"/>
                <a:cs typeface="+mn-lt"/>
              </a:rPr>
              <a:t> odrębnych arkuszy egzaminacyjnych 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dostosowanych do:</a:t>
            </a: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1)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rodzaju niepełnosprawności ucznia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, posiadającego orzeczenie o potrzebie kształcenia specjalnego wydane ze względu na niepełnosprawność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lub zaburzenie widzenia barw</a:t>
            </a: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2)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 potrzeb ucznia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, któremu ograniczona znajomość języka polskiego utrudnia</a:t>
            </a: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zrozumienie czytanego tekstu (dotyczy egzaminu z języka polskiego i matematyki) – na podstawie pozytywnej opinii rady </a:t>
            </a:r>
            <a:r>
              <a:rPr lang="pl-PL" dirty="0" smtClean="0">
                <a:solidFill>
                  <a:schemeClr val="tx1"/>
                </a:solidFill>
                <a:ea typeface="+mn-lt"/>
                <a:cs typeface="+mn-lt"/>
              </a:rPr>
              <a:t>pedagogicznej</a:t>
            </a:r>
            <a:endParaRPr lang="pl-PL" dirty="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3)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potrzeb ucznia – obywatela Ukrainy</a:t>
            </a:r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 (dotyczy egzaminu z każdego przedmiotu) – na podstawie pozytywnej opinii rady pedagogicznej.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3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5FB71632-5556-2E24-5672-9B3646BA85A7}"/>
              </a:ext>
            </a:extLst>
          </p:cNvPr>
          <p:cNvSpPr txBox="1"/>
          <p:nvPr/>
        </p:nvSpPr>
        <p:spPr>
          <a:xfrm>
            <a:off x="1158816" y="569344"/>
            <a:ext cx="9859991" cy="51398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noProof="1">
                <a:latin typeface="Calibri"/>
                <a:cs typeface="Arial"/>
              </a:rPr>
              <a:t>Arkusze w dostosowanej formie są przygotowywane dla uczniów: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1) z autyzmem, w tym z zespołem Aspergera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2) słabowidzących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3) niewidomych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4) słabosłyszących i niesłyszących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5) z niepełnosprawnością intelektualną w stopniu lekkim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6) z afazją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7) z niepełnosprawnością ruchową spowodowaną mózgowym porażeniem dziecięcym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8) którym ograniczona znajomość języka polskiego utrudnia zrozumienie czytanego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tekstu (dotyczy egzaminu z języka polskiego i matematyki)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9) obywateli Ukrainy, których pobyt na terytorium Rzeczypospolitej Polskiej jest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uznawany za legalny na podstawie art. 2 ust. 1 ustawy z dnia 12 marca 2022 r.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o pomocy obywatelom Ukrainy w związku z konfliktem zbrojnym na terytorium tego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państwa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10) z niepełnosprawnościami sprzężonymi</a:t>
            </a:r>
            <a:r>
              <a:rPr lang="en-US" sz="2000" noProof="1">
                <a:latin typeface="Calibri"/>
              </a:rPr>
              <a:t/>
            </a:r>
            <a:br>
              <a:rPr lang="en-US" sz="2000" noProof="1">
                <a:latin typeface="Calibri"/>
              </a:rPr>
            </a:br>
            <a:r>
              <a:rPr lang="en-US" sz="2000" noProof="1">
                <a:latin typeface="Calibri"/>
                <a:cs typeface="Arial"/>
              </a:rPr>
              <a:t>11) z zaburzeniem widzenia barw.</a:t>
            </a:r>
            <a:endParaRPr lang="en-US" sz="2000" noProof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4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9B7B7ECA-79AA-8CEA-A860-FFA90777221F}"/>
              </a:ext>
            </a:extLst>
          </p:cNvPr>
          <p:cNvSpPr txBox="1"/>
          <p:nvPr/>
        </p:nvSpPr>
        <p:spPr>
          <a:xfrm>
            <a:off x="439948" y="195533"/>
            <a:ext cx="11383991" cy="54168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noProof="1">
                <a:latin typeface="Arial"/>
                <a:cs typeface="Arial"/>
              </a:rPr>
              <a:t>Dokumenty, na podstawie których przyznawane jest dostosowanie formy lub warunków przeprowadzania egzaminu ósmoklasisty, to:</a:t>
            </a:r>
            <a:endParaRPr lang="en-US" sz="2000" noProof="1">
              <a:latin typeface="Avenir Next LT Pro"/>
              <a:cs typeface="Arial"/>
            </a:endParaRPr>
          </a:p>
          <a:p>
            <a:r>
              <a:rPr lang="en-US" noProof="1"/>
              <a:t/>
            </a:r>
            <a:br>
              <a:rPr lang="en-US" noProof="1"/>
            </a:br>
            <a:r>
              <a:rPr lang="en-US" sz="2000" noProof="1">
                <a:latin typeface="Arial"/>
                <a:cs typeface="Arial"/>
              </a:rPr>
              <a:t>1) orzeczenie o potrzebie kształcenia specjalnego wydane ze względu na niepełnosprawność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2) orzeczenie o potrzebie kształcenia specjalnego wydane ze względu na niedostosowanie społeczne lub zagrożenie niedostosowaniem społecznym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3) orzeczenie o potrzebie indywidualnego nauczania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4) zaświadczenie o stanie zdrowia wydane przez lekarza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5)</a:t>
            </a:r>
            <a:r>
              <a:rPr lang="en-US" sz="2000" b="1" noProof="1">
                <a:latin typeface="Arial"/>
                <a:cs typeface="Arial"/>
              </a:rPr>
              <a:t> opinia poradni psychologiczno-pedagogicznej, w tym poradni specjalistycznej,o specyficznych trudnościach w uczeniu się, w tym z: dysleksją, dysgrafią, dysortografią, dyskalkulią</a:t>
            </a:r>
            <a:r>
              <a:rPr lang="en-US" sz="2000" b="1" noProof="1"/>
              <a:t/>
            </a:r>
            <a:br>
              <a:rPr lang="en-US" sz="2000" b="1" noProof="1"/>
            </a:br>
            <a:r>
              <a:rPr lang="en-US" sz="2000" noProof="1">
                <a:latin typeface="Arial"/>
                <a:cs typeface="Arial"/>
              </a:rPr>
              <a:t>6) pozytywna opinia rady pedagogicznej w przypadku uczniów: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a) objętych pomocą psychologiczno-pedagogiczną w szkole ze względu na trudności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adaptacyjne związane z wcześniejszym kształceniem za granicą, zaburzenia komunikacji językowej lub sytuację kryzysową lub traumatyczną</a:t>
            </a:r>
            <a:r>
              <a:rPr lang="en-US" sz="2000" noProof="1"/>
              <a:t/>
            </a:r>
            <a:br>
              <a:rPr lang="en-US" sz="2000" noProof="1"/>
            </a:br>
            <a:r>
              <a:rPr lang="en-US" sz="2000" noProof="1">
                <a:latin typeface="Arial"/>
                <a:cs typeface="Arial"/>
              </a:rPr>
              <a:t>b) cudzoziemców, którym ograniczona znajomość języka polskiego utrudnia zrozumienie czytanego tekstu</a:t>
            </a:r>
            <a:endParaRPr lang="en-US" sz="2000" noProof="1"/>
          </a:p>
        </p:txBody>
      </p:sp>
    </p:spTree>
    <p:extLst>
      <p:ext uri="{BB962C8B-B14F-4D97-AF65-F5344CB8AC3E}">
        <p14:creationId xmlns:p14="http://schemas.microsoft.com/office/powerpoint/2010/main" xmlns="" val="13864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863A15A-7783-38E4-4A72-13F2B23B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Calibri"/>
                <a:cs typeface="Calibri"/>
              </a:rPr>
              <a:t>NAJWAŻNIEJSZE TERMINY 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909F6389-4479-48EE-A4E2-4B1944F41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 dirty="0">
                <a:solidFill>
                  <a:schemeClr val="tx1"/>
                </a:solidFill>
                <a:ea typeface="+mn-lt"/>
                <a:cs typeface="+mn-lt"/>
              </a:rPr>
              <a:t>Zaświadczenie o stanie zdrowia dziecka  przedkłada się dyrektorowi szkoły nie później niż do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16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października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2023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</a:p>
          <a:p>
            <a:pPr marL="359410" indent="-359410"/>
            <a:r>
              <a:rPr lang="pl-PL" b="1" dirty="0">
                <a:solidFill>
                  <a:srgbClr val="FF0000"/>
                </a:solidFill>
                <a:ea typeface="+mn-lt"/>
                <a:cs typeface="+mn-lt"/>
              </a:rPr>
              <a:t>Opinię poradni psychologiczno-pedagogicznej, w tym poradni specjalistycznej, o specyficznych trudnościach w uczeniu się, przedkłada się dyrektorowi szkoły nie później niż do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16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października </a:t>
            </a:r>
            <a:r>
              <a:rPr lang="pl-PL" b="1" dirty="0" smtClean="0">
                <a:solidFill>
                  <a:schemeClr val="tx1"/>
                </a:solidFill>
                <a:ea typeface="+mn-lt"/>
                <a:cs typeface="+mn-lt"/>
              </a:rPr>
              <a:t>2023 </a:t>
            </a:r>
            <a:r>
              <a:rPr lang="pl-PL" b="1" dirty="0">
                <a:solidFill>
                  <a:schemeClr val="tx1"/>
                </a:solidFill>
                <a:ea typeface="+mn-lt"/>
                <a:cs typeface="+mn-lt"/>
              </a:rPr>
              <a:t>r.</a:t>
            </a:r>
          </a:p>
          <a:p>
            <a:pPr marL="359410" indent="-359410"/>
            <a:endParaRPr lang="pl-PL" b="1" dirty="0">
              <a:solidFill>
                <a:srgbClr val="000000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2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8E3E2"/>
      </a:lt2>
      <a:accent1>
        <a:srgbClr val="7CA9B3"/>
      </a:accent1>
      <a:accent2>
        <a:srgbClr val="7F97BA"/>
      </a:accent2>
      <a:accent3>
        <a:srgbClr val="9796C6"/>
      </a:accent3>
      <a:accent4>
        <a:srgbClr val="987FBA"/>
      </a:accent4>
      <a:accent5>
        <a:srgbClr val="BD94C5"/>
      </a:accent5>
      <a:accent6>
        <a:srgbClr val="BA7FAA"/>
      </a:accent6>
      <a:hlink>
        <a:srgbClr val="AD7467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188</TotalTime>
  <Words>257</Words>
  <Application>Microsoft Office PowerPoint</Application>
  <PresentationFormat>Niestandardowy</PresentationFormat>
  <Paragraphs>59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FrostyVTI</vt:lpstr>
      <vt:lpstr>EGZAMIN ÓSMOKLASISTY</vt:lpstr>
      <vt:lpstr>Egzamin ósmoklasisty:  Termin główny – maj 2024 r. </vt:lpstr>
      <vt:lpstr>Egzamin ósmoklasisty:  Termin dodatkowy – czerwiec 2024 r. </vt:lpstr>
      <vt:lpstr>NAJWAŻNIEJSZE TERMINY</vt:lpstr>
      <vt:lpstr>NAJWAŻNIEJSZE TERMINY</vt:lpstr>
      <vt:lpstr>DOSTOSOWANIE WARUNKÓW I FORM PRZEPROWADZANIA EGZAMINU </vt:lpstr>
      <vt:lpstr>Slajd 7</vt:lpstr>
      <vt:lpstr>Slajd 8</vt:lpstr>
      <vt:lpstr>NAJWAŻNIEJSZE TERMINY </vt:lpstr>
      <vt:lpstr>Slajd 10</vt:lpstr>
      <vt:lpstr>Slajd 11</vt:lpstr>
      <vt:lpstr>Ile trwa egzamin ósmoklasisty </vt:lpstr>
      <vt:lpstr>UCZNIOWIE Z DYSLEKSJĄ, DYSGRAFIĄ, DYSORTOGRAFIĄ, DYSKALKULIĄ</vt:lpstr>
      <vt:lpstr>Cd.</vt:lpstr>
      <vt:lpstr>Cd.</vt:lpstr>
      <vt:lpstr>Cd.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Lenovo_10</dc:creator>
  <cp:lastModifiedBy>s10_m_red</cp:lastModifiedBy>
  <cp:revision>641</cp:revision>
  <dcterms:created xsi:type="dcterms:W3CDTF">2022-09-07T12:35:52Z</dcterms:created>
  <dcterms:modified xsi:type="dcterms:W3CDTF">2023-09-08T10:30:25Z</dcterms:modified>
</cp:coreProperties>
</file>